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ileron" panose="020B0604020202020204" charset="0"/>
      <p:regular r:id="rId14"/>
    </p:embeddedFont>
    <p:embeddedFont>
      <p:font typeface="Aileron Bold" panose="020B0604020202020204" charset="0"/>
      <p:regular r:id="rId15"/>
    </p:embeddedFont>
    <p:embeddedFont>
      <p:font typeface="Inter" panose="020B0604020202020204" charset="0"/>
      <p:regular r:id="rId16"/>
    </p:embeddedFont>
    <p:embeddedFont>
      <p:font typeface="Inter Bold" panose="020B0604020202020204" charset="0"/>
      <p:regular r:id="rId17"/>
    </p:embeddedFont>
    <p:embeddedFont>
      <p:font typeface="Inter Ultra-Bold" panose="020B0604020202020204" charset="0"/>
      <p:regular r:id="rId18"/>
    </p:embeddedFont>
    <p:embeddedFont>
      <p:font typeface="Montserrat Bold" panose="020B0604020202020204" charset="0"/>
      <p:regular r:id="rId19"/>
    </p:embeddedFont>
    <p:embeddedFont>
      <p:font typeface="Monument Bold" panose="020B0604020202020204" charset="0"/>
      <p:regular r:id="rId20"/>
    </p:embeddedFont>
    <p:embeddedFont>
      <p:font typeface="Open Sans" panose="020B0606030504020204" pitchFamily="34" charset="0"/>
      <p:regular r:id="rId21"/>
    </p:embeddedFont>
    <p:embeddedFont>
      <p:font typeface="Open Sans Bold" panose="020B0604020202020204" charset="0"/>
      <p:regular r:id="rId22"/>
    </p:embeddedFont>
    <p:embeddedFont>
      <p:font typeface="Open Sans Medium" panose="020B0604020202020204" charset="0"/>
      <p:regular r:id="rId23"/>
    </p:embeddedFont>
    <p:embeddedFont>
      <p:font typeface="Open Sans Medium Italics" panose="020B0604020202020204" charset="0"/>
      <p:regular r:id="rId24"/>
    </p:embeddedFont>
    <p:embeddedFont>
      <p:font typeface="Open Sans Semi-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gif"/><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F5E8DA"/>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8CA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E8DA"/>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2" name="Group 12"/>
          <p:cNvGrpSpPr/>
          <p:nvPr/>
        </p:nvGrpSpPr>
        <p:grpSpPr>
          <a:xfrm>
            <a:off x="15972039" y="656036"/>
            <a:ext cx="1241303" cy="575606"/>
            <a:chOff x="0" y="0"/>
            <a:chExt cx="326928" cy="151600"/>
          </a:xfrm>
        </p:grpSpPr>
        <p:sp>
          <p:nvSpPr>
            <p:cNvPr id="13" name="Freeform 13"/>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F5E8DA"/>
            </a:solidFill>
          </p:spPr>
        </p:sp>
        <p:sp>
          <p:nvSpPr>
            <p:cNvPr id="14" name="TextBox 14"/>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5" name="Freeform 15"/>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81075" y="3045971"/>
            <a:ext cx="14166687" cy="2432050"/>
          </a:xfrm>
          <a:prstGeom prst="rect">
            <a:avLst/>
          </a:prstGeom>
        </p:spPr>
        <p:txBody>
          <a:bodyPr lIns="0" tIns="0" rIns="0" bIns="0" rtlCol="0" anchor="t">
            <a:spAutoFit/>
          </a:bodyPr>
          <a:lstStyle/>
          <a:p>
            <a:pPr algn="l">
              <a:lnSpc>
                <a:spcPts val="9799"/>
              </a:lnSpc>
            </a:pPr>
            <a:r>
              <a:rPr lang="en-US" sz="6999" b="1">
                <a:solidFill>
                  <a:srgbClr val="F5E8DA"/>
                </a:solidFill>
                <a:latin typeface="Inter Bold"/>
                <a:ea typeface="Inter Bold"/>
                <a:cs typeface="Inter Bold"/>
                <a:sym typeface="Inter Bold"/>
              </a:rPr>
              <a:t>TELCO CUSTOMER CHURN PREDICTION</a:t>
            </a:r>
          </a:p>
        </p:txBody>
      </p:sp>
      <p:sp>
        <p:nvSpPr>
          <p:cNvPr id="18" name="TextBox 18"/>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b="1" spc="207" dirty="0">
                <a:solidFill>
                  <a:srgbClr val="F5E8DA"/>
                </a:solidFill>
                <a:latin typeface="Open Sans Bold"/>
                <a:ea typeface="Open Sans Bold"/>
                <a:cs typeface="Open Sans Bold"/>
                <a:sym typeface="Open Sans Bold"/>
              </a:rPr>
              <a:t>BY CHETNA MANCHANDA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sp>
        <p:nvSpPr>
          <p:cNvPr id="2" name="TextBox 2"/>
          <p:cNvSpPr txBox="1"/>
          <p:nvPr/>
        </p:nvSpPr>
        <p:spPr>
          <a:xfrm>
            <a:off x="593914" y="226758"/>
            <a:ext cx="5844061" cy="1020144"/>
          </a:xfrm>
          <a:prstGeom prst="rect">
            <a:avLst/>
          </a:prstGeom>
        </p:spPr>
        <p:txBody>
          <a:bodyPr lIns="0" tIns="0" rIns="0" bIns="0" rtlCol="0" anchor="t">
            <a:spAutoFit/>
          </a:bodyPr>
          <a:lstStyle/>
          <a:p>
            <a:pPr algn="l">
              <a:lnSpc>
                <a:spcPts val="3959"/>
              </a:lnSpc>
            </a:pPr>
            <a:r>
              <a:rPr lang="en-US" sz="3771" b="1">
                <a:solidFill>
                  <a:srgbClr val="F5E8DA"/>
                </a:solidFill>
                <a:latin typeface="Inter Bold"/>
                <a:ea typeface="Inter Bold"/>
                <a:cs typeface="Inter Bold"/>
                <a:sym typeface="Inter Bold"/>
              </a:rPr>
              <a:t>FEATURE </a:t>
            </a:r>
          </a:p>
          <a:p>
            <a:pPr algn="l">
              <a:lnSpc>
                <a:spcPts val="3959"/>
              </a:lnSpc>
            </a:pPr>
            <a:r>
              <a:rPr lang="en-US" sz="3771" b="1">
                <a:solidFill>
                  <a:srgbClr val="F5E8DA"/>
                </a:solidFill>
                <a:latin typeface="Inter Bold"/>
                <a:ea typeface="Inter Bold"/>
                <a:cs typeface="Inter Bold"/>
                <a:sym typeface="Inter Bold"/>
              </a:rPr>
              <a:t>IMPORTANCE</a:t>
            </a:r>
          </a:p>
        </p:txBody>
      </p:sp>
      <p:grpSp>
        <p:nvGrpSpPr>
          <p:cNvPr id="3" name="Group 3"/>
          <p:cNvGrpSpPr/>
          <p:nvPr/>
        </p:nvGrpSpPr>
        <p:grpSpPr>
          <a:xfrm>
            <a:off x="6182281" y="0"/>
            <a:ext cx="12105719" cy="10287000"/>
            <a:chOff x="0" y="0"/>
            <a:chExt cx="3188338" cy="2709333"/>
          </a:xfrm>
        </p:grpSpPr>
        <p:sp>
          <p:nvSpPr>
            <p:cNvPr id="4" name="Freeform 4"/>
            <p:cNvSpPr/>
            <p:nvPr/>
          </p:nvSpPr>
          <p:spPr>
            <a:xfrm>
              <a:off x="0" y="0"/>
              <a:ext cx="3188338" cy="2709333"/>
            </a:xfrm>
            <a:custGeom>
              <a:avLst/>
              <a:gdLst/>
              <a:ahLst/>
              <a:cxnLst/>
              <a:rect l="l" t="t" r="r" b="b"/>
              <a:pathLst>
                <a:path w="3188338" h="2709333">
                  <a:moveTo>
                    <a:pt x="0" y="0"/>
                  </a:moveTo>
                  <a:lnTo>
                    <a:pt x="3188338" y="0"/>
                  </a:lnTo>
                  <a:lnTo>
                    <a:pt x="3188338" y="2709333"/>
                  </a:lnTo>
                  <a:lnTo>
                    <a:pt x="0" y="2709333"/>
                  </a:lnTo>
                  <a:close/>
                </a:path>
              </a:pathLst>
            </a:custGeom>
            <a:solidFill>
              <a:srgbClr val="F5E8DA"/>
            </a:solidFill>
          </p:spPr>
        </p:sp>
        <p:sp>
          <p:nvSpPr>
            <p:cNvPr id="5" name="TextBox 5"/>
            <p:cNvSpPr txBox="1"/>
            <p:nvPr/>
          </p:nvSpPr>
          <p:spPr>
            <a:xfrm>
              <a:off x="0" y="-47625"/>
              <a:ext cx="3188338" cy="2756958"/>
            </a:xfrm>
            <a:prstGeom prst="rect">
              <a:avLst/>
            </a:prstGeom>
          </p:spPr>
          <p:txBody>
            <a:bodyPr lIns="50800" tIns="50800" rIns="50800" bIns="50800" rtlCol="0" anchor="ctr"/>
            <a:lstStyle/>
            <a:p>
              <a:pPr algn="ctr">
                <a:lnSpc>
                  <a:spcPts val="2479"/>
                </a:lnSpc>
              </a:pPr>
              <a:endParaRPr/>
            </a:p>
          </p:txBody>
        </p:sp>
      </p:grpSp>
      <p:sp>
        <p:nvSpPr>
          <p:cNvPr id="6" name="AutoShape 6"/>
          <p:cNvSpPr/>
          <p:nvPr/>
        </p:nvSpPr>
        <p:spPr>
          <a:xfrm flipV="1">
            <a:off x="593914" y="1285001"/>
            <a:ext cx="1858299" cy="0"/>
          </a:xfrm>
          <a:prstGeom prst="line">
            <a:avLst/>
          </a:prstGeom>
          <a:ln w="76200" cap="flat">
            <a:solidFill>
              <a:srgbClr val="CE8CA5"/>
            </a:solidFill>
            <a:prstDash val="solid"/>
            <a:headEnd type="none" w="sm" len="sm"/>
            <a:tailEnd type="none" w="sm" len="sm"/>
          </a:ln>
        </p:spPr>
      </p:sp>
      <p:sp>
        <p:nvSpPr>
          <p:cNvPr id="7" name="Freeform 7"/>
          <p:cNvSpPr/>
          <p:nvPr/>
        </p:nvSpPr>
        <p:spPr>
          <a:xfrm>
            <a:off x="593914" y="1473533"/>
            <a:ext cx="4685073" cy="3332258"/>
          </a:xfrm>
          <a:custGeom>
            <a:avLst/>
            <a:gdLst/>
            <a:ahLst/>
            <a:cxnLst/>
            <a:rect l="l" t="t" r="r" b="b"/>
            <a:pathLst>
              <a:path w="4685073" h="3332258">
                <a:moveTo>
                  <a:pt x="0" y="0"/>
                </a:moveTo>
                <a:lnTo>
                  <a:pt x="4685073" y="0"/>
                </a:lnTo>
                <a:lnTo>
                  <a:pt x="4685073" y="3332258"/>
                </a:lnTo>
                <a:lnTo>
                  <a:pt x="0" y="3332258"/>
                </a:lnTo>
                <a:lnTo>
                  <a:pt x="0" y="0"/>
                </a:lnTo>
                <a:close/>
              </a:path>
            </a:pathLst>
          </a:custGeom>
          <a:blipFill>
            <a:blip r:embed="rId2"/>
            <a:stretch>
              <a:fillRect/>
            </a:stretch>
          </a:blipFill>
        </p:spPr>
      </p:sp>
      <p:sp>
        <p:nvSpPr>
          <p:cNvPr id="8" name="TextBox 8"/>
          <p:cNvSpPr txBox="1"/>
          <p:nvPr/>
        </p:nvSpPr>
        <p:spPr>
          <a:xfrm>
            <a:off x="6303573" y="767986"/>
            <a:ext cx="11498871" cy="9401810"/>
          </a:xfrm>
          <a:prstGeom prst="rect">
            <a:avLst/>
          </a:prstGeom>
        </p:spPr>
        <p:txBody>
          <a:bodyPr lIns="0" tIns="0" rIns="0" bIns="0" rtlCol="0" anchor="t">
            <a:spAutoFit/>
          </a:bodyPr>
          <a:lstStyle/>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Promote Long-Term Contracts:</a:t>
            </a:r>
            <a:r>
              <a:rPr lang="en-US" sz="2199">
                <a:solidFill>
                  <a:srgbClr val="370B47"/>
                </a:solidFill>
                <a:latin typeface="Inter"/>
                <a:ea typeface="Inter"/>
                <a:cs typeface="Inter"/>
                <a:sym typeface="Inter"/>
              </a:rPr>
              <a:t> Encourage customers to switch from month-to-month to annual/two-year plans to reduce churn risk. Long-term plans increase customer commitment and reduce the likelihood of short-term cancellations.</a:t>
            </a:r>
          </a:p>
          <a:p>
            <a:pPr algn="l">
              <a:lnSpc>
                <a:spcPts val="2859"/>
              </a:lnSpc>
            </a:pPr>
            <a:endParaRPr lang="en-US" sz="2199">
              <a:solidFill>
                <a:srgbClr val="370B47"/>
              </a:solidFill>
              <a:latin typeface="Inter"/>
              <a:ea typeface="Inter"/>
              <a:cs typeface="Inter"/>
              <a:sym typeface="Inter"/>
            </a:endParaRPr>
          </a:p>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Target High Monthly Charge Customers Early: </a:t>
            </a:r>
            <a:r>
              <a:rPr lang="en-US" sz="2199">
                <a:solidFill>
                  <a:srgbClr val="370B47"/>
                </a:solidFill>
                <a:latin typeface="Inter"/>
                <a:ea typeface="Inter"/>
                <a:cs typeface="Inter"/>
                <a:sym typeface="Inter"/>
              </a:rPr>
              <a:t>Offer discounts, loyalty rewards, or added services to retain high-paying but at-risk users. </a:t>
            </a:r>
          </a:p>
          <a:p>
            <a:pPr algn="l">
              <a:lnSpc>
                <a:spcPts val="2859"/>
              </a:lnSpc>
            </a:pPr>
            <a:endParaRPr lang="en-US" sz="2199">
              <a:solidFill>
                <a:srgbClr val="370B47"/>
              </a:solidFill>
              <a:latin typeface="Inter"/>
              <a:ea typeface="Inter"/>
              <a:cs typeface="Inter"/>
              <a:sym typeface="Inter"/>
            </a:endParaRPr>
          </a:p>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Invest in Support &amp; Security Services:</a:t>
            </a:r>
            <a:r>
              <a:rPr lang="en-US" sz="2199">
                <a:solidFill>
                  <a:srgbClr val="370B47"/>
                </a:solidFill>
                <a:latin typeface="Inter"/>
                <a:ea typeface="Inter"/>
                <a:cs typeface="Inter"/>
                <a:sym typeface="Inter"/>
              </a:rPr>
              <a:t> Customers with tech support and online security are less likely to churn — bundle these features or promote them more.</a:t>
            </a:r>
          </a:p>
          <a:p>
            <a:pPr algn="l">
              <a:lnSpc>
                <a:spcPts val="2859"/>
              </a:lnSpc>
            </a:pPr>
            <a:r>
              <a:rPr lang="en-US" sz="2199">
                <a:solidFill>
                  <a:srgbClr val="370B47"/>
                </a:solidFill>
                <a:latin typeface="Inter"/>
                <a:ea typeface="Inter"/>
                <a:cs typeface="Inter"/>
                <a:sym typeface="Inter"/>
              </a:rPr>
              <a:t> </a:t>
            </a:r>
          </a:p>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Reward Long-Term Tenure:</a:t>
            </a:r>
            <a:r>
              <a:rPr lang="en-US" sz="2199">
                <a:solidFill>
                  <a:srgbClr val="370B47"/>
                </a:solidFill>
                <a:latin typeface="Inter"/>
                <a:ea typeface="Inter"/>
                <a:cs typeface="Inter"/>
                <a:sym typeface="Inter"/>
              </a:rPr>
              <a:t> Introduce tenure-based perks to make loyal customers feel valued and reduce voluntary churn. Acknowledging loyalty through personalized rewards encourages continued engagement.</a:t>
            </a:r>
          </a:p>
          <a:p>
            <a:pPr algn="l">
              <a:lnSpc>
                <a:spcPts val="2859"/>
              </a:lnSpc>
            </a:pPr>
            <a:endParaRPr lang="en-US" sz="2199">
              <a:solidFill>
                <a:srgbClr val="370B47"/>
              </a:solidFill>
              <a:latin typeface="Inter"/>
              <a:ea typeface="Inter"/>
              <a:cs typeface="Inter"/>
              <a:sym typeface="Inter"/>
            </a:endParaRPr>
          </a:p>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Segment Customers by Risk:</a:t>
            </a:r>
            <a:r>
              <a:rPr lang="en-US" sz="2199">
                <a:solidFill>
                  <a:srgbClr val="370B47"/>
                </a:solidFill>
                <a:latin typeface="Inter"/>
                <a:ea typeface="Inter"/>
                <a:cs typeface="Inter"/>
                <a:sym typeface="Inter"/>
              </a:rPr>
              <a:t> Use the model predictions to identify high-risk customers and launch proactive retention campaigns.</a:t>
            </a:r>
          </a:p>
          <a:p>
            <a:pPr algn="l">
              <a:lnSpc>
                <a:spcPts val="2859"/>
              </a:lnSpc>
            </a:pPr>
            <a:endParaRPr lang="en-US" sz="2199">
              <a:solidFill>
                <a:srgbClr val="370B47"/>
              </a:solidFill>
              <a:latin typeface="Inter"/>
              <a:ea typeface="Inter"/>
              <a:cs typeface="Inter"/>
              <a:sym typeface="Inter"/>
            </a:endParaRPr>
          </a:p>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Reconsider Payment Method Design:</a:t>
            </a:r>
            <a:r>
              <a:rPr lang="en-US" sz="2199">
                <a:solidFill>
                  <a:srgbClr val="370B47"/>
                </a:solidFill>
                <a:latin typeface="Inter"/>
                <a:ea typeface="Inter"/>
                <a:cs typeface="Inter"/>
                <a:sym typeface="Inter"/>
              </a:rPr>
              <a:t> Investigate churn patterns around specific payment methods — e.g., users with “Electronic Check” may feel less secure. Shifting focus to modern, trusted methods can enhance user confidence and ease of payment.</a:t>
            </a:r>
          </a:p>
          <a:p>
            <a:pPr algn="l">
              <a:lnSpc>
                <a:spcPts val="2859"/>
              </a:lnSpc>
            </a:pPr>
            <a:endParaRPr lang="en-US" sz="2199">
              <a:solidFill>
                <a:srgbClr val="370B47"/>
              </a:solidFill>
              <a:latin typeface="Inter"/>
              <a:ea typeface="Inter"/>
              <a:cs typeface="Inter"/>
              <a:sym typeface="Inter"/>
            </a:endParaRPr>
          </a:p>
          <a:p>
            <a:pPr marL="474979" lvl="1" indent="-237490" algn="l">
              <a:lnSpc>
                <a:spcPts val="2859"/>
              </a:lnSpc>
              <a:buFont typeface="Arial"/>
              <a:buChar char="•"/>
            </a:pPr>
            <a:r>
              <a:rPr lang="en-US" sz="2199" b="1">
                <a:solidFill>
                  <a:srgbClr val="370B47"/>
                </a:solidFill>
                <a:latin typeface="Inter Bold"/>
                <a:ea typeface="Inter Bold"/>
                <a:cs typeface="Inter Bold"/>
                <a:sym typeface="Inter Bold"/>
              </a:rPr>
              <a:t>Improve Onboarding for New Customers:</a:t>
            </a:r>
            <a:r>
              <a:rPr lang="en-US" sz="2199">
                <a:solidFill>
                  <a:srgbClr val="370B47"/>
                </a:solidFill>
                <a:latin typeface="Inter"/>
                <a:ea typeface="Inter"/>
                <a:cs typeface="Inter"/>
                <a:sym typeface="Inter"/>
              </a:rPr>
              <a:t> Since churn is higher among low-tenure users, optimize onboarding and engagement in the first few months to build long-term relationships. Effective onboarding ensures customers understand and utilize the full range of services.</a:t>
            </a:r>
          </a:p>
        </p:txBody>
      </p:sp>
      <p:sp>
        <p:nvSpPr>
          <p:cNvPr id="9" name="TextBox 9"/>
          <p:cNvSpPr txBox="1"/>
          <p:nvPr/>
        </p:nvSpPr>
        <p:spPr>
          <a:xfrm>
            <a:off x="421111" y="5143791"/>
            <a:ext cx="5312880" cy="4691380"/>
          </a:xfrm>
          <a:prstGeom prst="rect">
            <a:avLst/>
          </a:prstGeom>
        </p:spPr>
        <p:txBody>
          <a:bodyPr lIns="0" tIns="0" rIns="0" bIns="0" rtlCol="0" anchor="t">
            <a:spAutoFit/>
          </a:bodyPr>
          <a:lstStyle/>
          <a:p>
            <a:pPr marL="345439" lvl="1" indent="-172720" algn="l">
              <a:lnSpc>
                <a:spcPts val="2479"/>
              </a:lnSpc>
              <a:buFont typeface="Arial"/>
              <a:buChar char="•"/>
            </a:pPr>
            <a:r>
              <a:rPr lang="en-US" sz="1599">
                <a:solidFill>
                  <a:srgbClr val="F5E8DA"/>
                </a:solidFill>
                <a:latin typeface="Open Sans"/>
                <a:ea typeface="Open Sans"/>
                <a:cs typeface="Open Sans"/>
                <a:sym typeface="Open Sans"/>
              </a:rPr>
              <a:t>Contract type is the most influential factor — customers with month-to-month contracts are more likely to churn.</a:t>
            </a:r>
          </a:p>
          <a:p>
            <a:pPr marL="345439" lvl="1" indent="-172720" algn="l">
              <a:lnSpc>
                <a:spcPts val="2479"/>
              </a:lnSpc>
              <a:buFont typeface="Arial"/>
              <a:buChar char="•"/>
            </a:pPr>
            <a:r>
              <a:rPr lang="en-US" sz="1599">
                <a:solidFill>
                  <a:srgbClr val="F5E8DA"/>
                </a:solidFill>
                <a:latin typeface="Open Sans"/>
                <a:ea typeface="Open Sans"/>
                <a:cs typeface="Open Sans"/>
                <a:sym typeface="Open Sans"/>
              </a:rPr>
              <a:t>Monthly Charges and Total Charges are critical — higher bills correlate with increased churn risk.</a:t>
            </a:r>
          </a:p>
          <a:p>
            <a:pPr marL="345439" lvl="1" indent="-172720" algn="l">
              <a:lnSpc>
                <a:spcPts val="2479"/>
              </a:lnSpc>
              <a:buFont typeface="Arial"/>
              <a:buChar char="•"/>
            </a:pPr>
            <a:r>
              <a:rPr lang="en-US" sz="1599">
                <a:solidFill>
                  <a:srgbClr val="F5E8DA"/>
                </a:solidFill>
                <a:latin typeface="Open Sans"/>
                <a:ea typeface="Open Sans"/>
                <a:cs typeface="Open Sans"/>
                <a:sym typeface="Open Sans"/>
              </a:rPr>
              <a:t>Tenure plays a strong role — shorter customer relationships show higher churn tendency.</a:t>
            </a:r>
          </a:p>
          <a:p>
            <a:pPr marL="345439" lvl="1" indent="-172720" algn="l">
              <a:lnSpc>
                <a:spcPts val="2479"/>
              </a:lnSpc>
              <a:buFont typeface="Arial"/>
              <a:buChar char="•"/>
            </a:pPr>
            <a:r>
              <a:rPr lang="en-US" sz="1599">
                <a:solidFill>
                  <a:srgbClr val="F5E8DA"/>
                </a:solidFill>
                <a:latin typeface="Open Sans"/>
                <a:ea typeface="Open Sans"/>
                <a:cs typeface="Open Sans"/>
                <a:sym typeface="Open Sans"/>
              </a:rPr>
              <a:t>Tech Support and Online Security are major contributors — lack of support/security features may drive churn.</a:t>
            </a:r>
          </a:p>
          <a:p>
            <a:pPr marL="345439" lvl="1" indent="-172720" algn="l">
              <a:lnSpc>
                <a:spcPts val="2479"/>
              </a:lnSpc>
              <a:buFont typeface="Arial"/>
              <a:buChar char="•"/>
            </a:pPr>
            <a:r>
              <a:rPr lang="en-US" sz="1599">
                <a:solidFill>
                  <a:srgbClr val="F5E8DA"/>
                </a:solidFill>
                <a:latin typeface="Open Sans"/>
                <a:ea typeface="Open Sans"/>
                <a:cs typeface="Open Sans"/>
                <a:sym typeface="Open Sans"/>
              </a:rPr>
              <a:t>Payment Method and Device Protection also impact churn — digital and less secure methods may reduce loyalty.</a:t>
            </a:r>
          </a:p>
          <a:p>
            <a:pPr marL="345439" lvl="1" indent="-172720" algn="l">
              <a:lnSpc>
                <a:spcPts val="2479"/>
              </a:lnSpc>
              <a:buFont typeface="Arial"/>
              <a:buChar char="•"/>
            </a:pPr>
            <a:r>
              <a:rPr lang="en-US" sz="1599">
                <a:solidFill>
                  <a:srgbClr val="F5E8DA"/>
                </a:solidFill>
                <a:latin typeface="Open Sans"/>
                <a:ea typeface="Open Sans"/>
                <a:cs typeface="Open Sans"/>
                <a:sym typeface="Open Sans"/>
              </a:rPr>
              <a:t>Features like Phone Service, Senior Citizen, and Paperless Billing have minimal predictive value.</a:t>
            </a:r>
          </a:p>
        </p:txBody>
      </p:sp>
      <p:sp>
        <p:nvSpPr>
          <p:cNvPr id="10" name="TextBox 10"/>
          <p:cNvSpPr txBox="1"/>
          <p:nvPr/>
        </p:nvSpPr>
        <p:spPr>
          <a:xfrm>
            <a:off x="6303573" y="226758"/>
            <a:ext cx="5844061" cy="522178"/>
          </a:xfrm>
          <a:prstGeom prst="rect">
            <a:avLst/>
          </a:prstGeom>
        </p:spPr>
        <p:txBody>
          <a:bodyPr lIns="0" tIns="0" rIns="0" bIns="0" rtlCol="0" anchor="t">
            <a:spAutoFit/>
          </a:bodyPr>
          <a:lstStyle/>
          <a:p>
            <a:pPr algn="l">
              <a:lnSpc>
                <a:spcPts val="3959"/>
              </a:lnSpc>
            </a:pPr>
            <a:r>
              <a:rPr lang="en-US" sz="3771" b="1">
                <a:solidFill>
                  <a:srgbClr val="541E32"/>
                </a:solidFill>
                <a:latin typeface="Inter Bold"/>
                <a:ea typeface="Inter Bold"/>
                <a:cs typeface="Inter Bold"/>
                <a:sym typeface="Inter Bold"/>
              </a:rPr>
              <a:t>IMPLICATIONS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0" y="6554301"/>
            <a:ext cx="18288000" cy="3857121"/>
            <a:chOff x="0" y="0"/>
            <a:chExt cx="4816593" cy="1015867"/>
          </a:xfrm>
        </p:grpSpPr>
        <p:sp>
          <p:nvSpPr>
            <p:cNvPr id="3" name="Freeform 3"/>
            <p:cNvSpPr/>
            <p:nvPr/>
          </p:nvSpPr>
          <p:spPr>
            <a:xfrm>
              <a:off x="0" y="0"/>
              <a:ext cx="4816592" cy="1015867"/>
            </a:xfrm>
            <a:custGeom>
              <a:avLst/>
              <a:gdLst/>
              <a:ahLst/>
              <a:cxnLst/>
              <a:rect l="l" t="t" r="r" b="b"/>
              <a:pathLst>
                <a:path w="4816592" h="1015867">
                  <a:moveTo>
                    <a:pt x="0" y="0"/>
                  </a:moveTo>
                  <a:lnTo>
                    <a:pt x="4816592" y="0"/>
                  </a:lnTo>
                  <a:lnTo>
                    <a:pt x="4816592" y="1015867"/>
                  </a:lnTo>
                  <a:lnTo>
                    <a:pt x="0" y="1015867"/>
                  </a:lnTo>
                  <a:close/>
                </a:path>
              </a:pathLst>
            </a:custGeom>
            <a:solidFill>
              <a:srgbClr val="F5E8DA"/>
            </a:solidFill>
          </p:spPr>
        </p:sp>
        <p:sp>
          <p:nvSpPr>
            <p:cNvPr id="4" name="TextBox 4"/>
            <p:cNvSpPr txBox="1"/>
            <p:nvPr/>
          </p:nvSpPr>
          <p:spPr>
            <a:xfrm>
              <a:off x="0" y="-47625"/>
              <a:ext cx="4816593" cy="1063492"/>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142500" y="293242"/>
            <a:ext cx="18145500" cy="695325"/>
          </a:xfrm>
          <a:prstGeom prst="rect">
            <a:avLst/>
          </a:prstGeom>
        </p:spPr>
        <p:txBody>
          <a:bodyPr lIns="0" tIns="0" rIns="0" bIns="0" rtlCol="0" anchor="t">
            <a:spAutoFit/>
          </a:bodyPr>
          <a:lstStyle/>
          <a:p>
            <a:pPr algn="ctr">
              <a:lnSpc>
                <a:spcPts val="5250"/>
              </a:lnSpc>
            </a:pPr>
            <a:r>
              <a:rPr lang="en-US" sz="5000" b="1">
                <a:solidFill>
                  <a:srgbClr val="F5E8DA"/>
                </a:solidFill>
                <a:latin typeface="Inter Bold"/>
                <a:ea typeface="Inter Bold"/>
                <a:cs typeface="Inter Bold"/>
                <a:sym typeface="Inter Bold"/>
              </a:rPr>
              <a:t>RECOMMENDATIONS</a:t>
            </a:r>
          </a:p>
        </p:txBody>
      </p:sp>
      <p:sp>
        <p:nvSpPr>
          <p:cNvPr id="6" name="TextBox 6"/>
          <p:cNvSpPr txBox="1"/>
          <p:nvPr/>
        </p:nvSpPr>
        <p:spPr>
          <a:xfrm>
            <a:off x="8118387" y="6733729"/>
            <a:ext cx="3664643" cy="490855"/>
          </a:xfrm>
          <a:prstGeom prst="rect">
            <a:avLst/>
          </a:prstGeom>
        </p:spPr>
        <p:txBody>
          <a:bodyPr lIns="0" tIns="0" rIns="0" bIns="0" rtlCol="0" anchor="t">
            <a:spAutoFit/>
          </a:bodyPr>
          <a:lstStyle/>
          <a:p>
            <a:pPr algn="l">
              <a:lnSpc>
                <a:spcPts val="3919"/>
              </a:lnSpc>
            </a:pPr>
            <a:r>
              <a:rPr lang="en-US" sz="2799" b="1" spc="139">
                <a:solidFill>
                  <a:srgbClr val="2B192E"/>
                </a:solidFill>
                <a:latin typeface="Inter Ultra-Bold"/>
                <a:ea typeface="Inter Ultra-Bold"/>
                <a:cs typeface="Inter Ultra-Bold"/>
                <a:sym typeface="Inter Ultra-Bold"/>
              </a:rPr>
              <a:t>CONCLUSION</a:t>
            </a:r>
          </a:p>
        </p:txBody>
      </p:sp>
      <p:sp>
        <p:nvSpPr>
          <p:cNvPr id="7" name="TextBox 7"/>
          <p:cNvSpPr txBox="1"/>
          <p:nvPr/>
        </p:nvSpPr>
        <p:spPr>
          <a:xfrm>
            <a:off x="142500" y="7348409"/>
            <a:ext cx="17803250" cy="2600960"/>
          </a:xfrm>
          <a:prstGeom prst="rect">
            <a:avLst/>
          </a:prstGeom>
        </p:spPr>
        <p:txBody>
          <a:bodyPr lIns="0" tIns="0" rIns="0" bIns="0" rtlCol="0" anchor="t">
            <a:spAutoFit/>
          </a:bodyPr>
          <a:lstStyle/>
          <a:p>
            <a:pPr marL="431801" lvl="1" indent="-215900" algn="just">
              <a:lnSpc>
                <a:spcPts val="3520"/>
              </a:lnSpc>
              <a:buFont typeface="Arial"/>
              <a:buChar char="•"/>
            </a:pPr>
            <a:r>
              <a:rPr lang="en-US" sz="2000" spc="80">
                <a:solidFill>
                  <a:srgbClr val="2B192E"/>
                </a:solidFill>
                <a:latin typeface="Open Sans"/>
                <a:ea typeface="Open Sans"/>
                <a:cs typeface="Open Sans"/>
                <a:sym typeface="Open Sans"/>
              </a:rPr>
              <a:t>Our analysis identified key factors driving customer churn, including contract type, monthly charges, and support features.</a:t>
            </a:r>
          </a:p>
          <a:p>
            <a:pPr marL="431801" lvl="1" indent="-215900" algn="just">
              <a:lnSpc>
                <a:spcPts val="3520"/>
              </a:lnSpc>
              <a:buFont typeface="Arial"/>
              <a:buChar char="•"/>
            </a:pPr>
            <a:r>
              <a:rPr lang="en-US" sz="2000" spc="80">
                <a:solidFill>
                  <a:srgbClr val="2B192E"/>
                </a:solidFill>
                <a:latin typeface="Open Sans"/>
                <a:ea typeface="Open Sans"/>
                <a:cs typeface="Open Sans"/>
                <a:sym typeface="Open Sans"/>
              </a:rPr>
              <a:t>Logistic Regression emerged as the most balanced model, offering strong recall and F1-score, essential for churn prediction.</a:t>
            </a:r>
          </a:p>
          <a:p>
            <a:pPr marL="431801" lvl="1" indent="-215900" algn="just">
              <a:lnSpc>
                <a:spcPts val="3520"/>
              </a:lnSpc>
              <a:buFont typeface="Arial"/>
              <a:buChar char="•"/>
            </a:pPr>
            <a:r>
              <a:rPr lang="en-US" sz="2000" spc="80">
                <a:solidFill>
                  <a:srgbClr val="2B192E"/>
                </a:solidFill>
                <a:latin typeface="Open Sans"/>
                <a:ea typeface="Open Sans"/>
                <a:cs typeface="Open Sans"/>
                <a:sym typeface="Open Sans"/>
              </a:rPr>
              <a:t>Business strategies like contract upgrades, early interventions, and service bundling can effectively reduce churn.</a:t>
            </a:r>
          </a:p>
          <a:p>
            <a:pPr marL="431801" lvl="1" indent="-215900" algn="just">
              <a:lnSpc>
                <a:spcPts val="3520"/>
              </a:lnSpc>
              <a:buFont typeface="Arial"/>
              <a:buChar char="•"/>
            </a:pPr>
            <a:r>
              <a:rPr lang="en-US" sz="2000" spc="80">
                <a:solidFill>
                  <a:srgbClr val="2B192E"/>
                </a:solidFill>
                <a:latin typeface="Open Sans"/>
                <a:ea typeface="Open Sans"/>
                <a:cs typeface="Open Sans"/>
                <a:sym typeface="Open Sans"/>
              </a:rPr>
              <a:t>Technically, addressing class imbalance, improving data quality, and regularly updating the model will enhance long-term performance.</a:t>
            </a:r>
          </a:p>
          <a:p>
            <a:pPr marL="431801" lvl="1" indent="-215900" algn="just">
              <a:lnSpc>
                <a:spcPts val="3520"/>
              </a:lnSpc>
              <a:buFont typeface="Arial"/>
              <a:buChar char="•"/>
            </a:pPr>
            <a:r>
              <a:rPr lang="en-US" sz="2000" spc="80">
                <a:solidFill>
                  <a:srgbClr val="2B192E"/>
                </a:solidFill>
                <a:latin typeface="Open Sans"/>
                <a:ea typeface="Open Sans"/>
                <a:cs typeface="Open Sans"/>
                <a:sym typeface="Open Sans"/>
              </a:rPr>
              <a:t>With data-driven action, the company can proactively retain customers, optimize revenue, and boost loyalty.</a:t>
            </a:r>
          </a:p>
          <a:p>
            <a:pPr marL="0" lvl="0" indent="0" algn="just">
              <a:lnSpc>
                <a:spcPts val="3520"/>
              </a:lnSpc>
            </a:pPr>
            <a:endParaRPr lang="en-US" sz="2000" spc="80">
              <a:solidFill>
                <a:srgbClr val="2B192E"/>
              </a:solidFill>
              <a:latin typeface="Open Sans"/>
              <a:ea typeface="Open Sans"/>
              <a:cs typeface="Open Sans"/>
              <a:sym typeface="Open Sans"/>
            </a:endParaRPr>
          </a:p>
        </p:txBody>
      </p:sp>
      <p:grpSp>
        <p:nvGrpSpPr>
          <p:cNvPr id="8" name="Group 8"/>
          <p:cNvGrpSpPr/>
          <p:nvPr/>
        </p:nvGrpSpPr>
        <p:grpSpPr>
          <a:xfrm>
            <a:off x="17431400" y="9630281"/>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50006C"/>
            </a:solidFill>
          </p:spPr>
        </p:sp>
        <p:sp>
          <p:nvSpPr>
            <p:cNvPr id="10" name="TextBox 10"/>
            <p:cNvSpPr txBox="1"/>
            <p:nvPr/>
          </p:nvSpPr>
          <p:spPr>
            <a:xfrm>
              <a:off x="0" y="-47625"/>
              <a:ext cx="270933" cy="318558"/>
            </a:xfrm>
            <a:prstGeom prst="rect">
              <a:avLst/>
            </a:prstGeom>
          </p:spPr>
          <p:txBody>
            <a:bodyPr lIns="50800" tIns="50800" rIns="50800" bIns="50800" rtlCol="0" anchor="ctr"/>
            <a:lstStyle/>
            <a:p>
              <a:pPr algn="ctr">
                <a:lnSpc>
                  <a:spcPts val="2479"/>
                </a:lnSpc>
              </a:pPr>
              <a:endParaRPr/>
            </a:p>
          </p:txBody>
        </p:sp>
      </p:grpSp>
      <p:sp>
        <p:nvSpPr>
          <p:cNvPr id="11" name="AutoShape 11"/>
          <p:cNvSpPr/>
          <p:nvPr/>
        </p:nvSpPr>
        <p:spPr>
          <a:xfrm flipV="1">
            <a:off x="9393604" y="1231267"/>
            <a:ext cx="0" cy="4745225"/>
          </a:xfrm>
          <a:prstGeom prst="line">
            <a:avLst/>
          </a:prstGeom>
          <a:ln w="38100" cap="flat">
            <a:solidFill>
              <a:srgbClr val="FFFFFF"/>
            </a:solidFill>
            <a:prstDash val="solid"/>
            <a:headEnd type="none" w="sm" len="sm"/>
            <a:tailEnd type="none" w="sm" len="sm"/>
          </a:ln>
        </p:spPr>
      </p:sp>
      <p:sp>
        <p:nvSpPr>
          <p:cNvPr id="12" name="TextBox 12"/>
          <p:cNvSpPr txBox="1"/>
          <p:nvPr/>
        </p:nvSpPr>
        <p:spPr>
          <a:xfrm>
            <a:off x="282912" y="962025"/>
            <a:ext cx="8691742" cy="5054601"/>
          </a:xfrm>
          <a:prstGeom prst="rect">
            <a:avLst/>
          </a:prstGeom>
        </p:spPr>
        <p:txBody>
          <a:bodyPr lIns="0" tIns="0" rIns="0" bIns="0" rtlCol="0" anchor="t">
            <a:spAutoFit/>
          </a:bodyPr>
          <a:lstStyle/>
          <a:p>
            <a:pPr algn="l">
              <a:lnSpc>
                <a:spcPts val="3099"/>
              </a:lnSpc>
              <a:spcBef>
                <a:spcPct val="0"/>
              </a:spcBef>
            </a:pPr>
            <a:r>
              <a:rPr lang="en-US" sz="1999" b="1">
                <a:solidFill>
                  <a:srgbClr val="F5E8DA"/>
                </a:solidFill>
                <a:latin typeface="Open Sans Bold"/>
                <a:ea typeface="Open Sans Bold"/>
                <a:cs typeface="Open Sans Bold"/>
                <a:sym typeface="Open Sans Bold"/>
              </a:rPr>
              <a:t>Business Recommendations</a:t>
            </a:r>
          </a:p>
          <a:p>
            <a:pPr marL="431797" lvl="1" indent="-215899" algn="l">
              <a:lnSpc>
                <a:spcPts val="3099"/>
              </a:lnSpc>
              <a:buFont typeface="Arial"/>
              <a:buChar char="•"/>
            </a:pPr>
            <a:r>
              <a:rPr lang="en-US" sz="1999">
                <a:solidFill>
                  <a:srgbClr val="F5E8DA"/>
                </a:solidFill>
                <a:latin typeface="Open Sans"/>
                <a:ea typeface="Open Sans"/>
                <a:cs typeface="Open Sans"/>
                <a:sym typeface="Open Sans"/>
              </a:rPr>
              <a:t>Adopt a Data-Driven Retention Strategy: Use churn predictions to proactively target high-risk customers with personalized offers.</a:t>
            </a:r>
          </a:p>
          <a:p>
            <a:pPr marL="431797" lvl="1" indent="-215899" algn="l">
              <a:lnSpc>
                <a:spcPts val="3099"/>
              </a:lnSpc>
              <a:buFont typeface="Arial"/>
              <a:buChar char="•"/>
            </a:pPr>
            <a:r>
              <a:rPr lang="en-US" sz="1999">
                <a:solidFill>
                  <a:srgbClr val="F5E8DA"/>
                </a:solidFill>
                <a:latin typeface="Open Sans"/>
                <a:ea typeface="Open Sans"/>
                <a:cs typeface="Open Sans"/>
                <a:sym typeface="Open Sans"/>
              </a:rPr>
              <a:t>Prioritize Value-Adding Services: Promote bundles including tech support, streaming, and security—features strongly tied to customer retention.</a:t>
            </a:r>
          </a:p>
          <a:p>
            <a:pPr marL="431797" lvl="1" indent="-215899" algn="l">
              <a:lnSpc>
                <a:spcPts val="3099"/>
              </a:lnSpc>
              <a:buFont typeface="Arial"/>
              <a:buChar char="•"/>
            </a:pPr>
            <a:r>
              <a:rPr lang="en-US" sz="1999">
                <a:solidFill>
                  <a:srgbClr val="F5E8DA"/>
                </a:solidFill>
                <a:latin typeface="Open Sans"/>
                <a:ea typeface="Open Sans"/>
                <a:cs typeface="Open Sans"/>
                <a:sym typeface="Open Sans"/>
              </a:rPr>
              <a:t>Improve Payment Experience: Investigate and optimize underperforming payment methods, especially those linked to higher churn.</a:t>
            </a:r>
          </a:p>
          <a:p>
            <a:pPr marL="431797" lvl="1" indent="-215899" algn="l">
              <a:lnSpc>
                <a:spcPts val="3099"/>
              </a:lnSpc>
              <a:buFont typeface="Arial"/>
              <a:buChar char="•"/>
            </a:pPr>
            <a:r>
              <a:rPr lang="en-US" sz="1999">
                <a:solidFill>
                  <a:srgbClr val="F5E8DA"/>
                </a:solidFill>
                <a:latin typeface="Open Sans"/>
                <a:ea typeface="Open Sans"/>
                <a:cs typeface="Open Sans"/>
                <a:sym typeface="Open Sans"/>
              </a:rPr>
              <a:t>Create Tiered Loyalty Programs: Reward tenure and consistent engagement with perks to reduce voluntary churn.</a:t>
            </a:r>
          </a:p>
          <a:p>
            <a:pPr marL="431797" lvl="1" indent="-215899" algn="l">
              <a:lnSpc>
                <a:spcPts val="3099"/>
              </a:lnSpc>
              <a:buFont typeface="Arial"/>
              <a:buChar char="•"/>
            </a:pPr>
            <a:r>
              <a:rPr lang="en-US" sz="1999">
                <a:solidFill>
                  <a:srgbClr val="F5E8DA"/>
                </a:solidFill>
                <a:latin typeface="Open Sans"/>
                <a:ea typeface="Open Sans"/>
                <a:cs typeface="Open Sans"/>
                <a:sym typeface="Open Sans"/>
              </a:rPr>
              <a:t>Focus on Early Engagement: Strengthen onboarding for new users, particularly those on month-to-month plans.</a:t>
            </a:r>
          </a:p>
        </p:txBody>
      </p:sp>
      <p:sp>
        <p:nvSpPr>
          <p:cNvPr id="13" name="TextBox 13"/>
          <p:cNvSpPr txBox="1"/>
          <p:nvPr/>
        </p:nvSpPr>
        <p:spPr>
          <a:xfrm>
            <a:off x="9662704" y="912367"/>
            <a:ext cx="8423459" cy="5454650"/>
          </a:xfrm>
          <a:prstGeom prst="rect">
            <a:avLst/>
          </a:prstGeom>
        </p:spPr>
        <p:txBody>
          <a:bodyPr lIns="0" tIns="0" rIns="0" bIns="0" rtlCol="0" anchor="t">
            <a:spAutoFit/>
          </a:bodyPr>
          <a:lstStyle/>
          <a:p>
            <a:pPr algn="l">
              <a:lnSpc>
                <a:spcPts val="3100"/>
              </a:lnSpc>
            </a:pPr>
            <a:r>
              <a:rPr lang="en-US" sz="2000" b="1">
                <a:solidFill>
                  <a:srgbClr val="FAEFE6"/>
                </a:solidFill>
                <a:latin typeface="Open Sans Bold"/>
                <a:ea typeface="Open Sans Bold"/>
                <a:cs typeface="Open Sans Bold"/>
                <a:sym typeface="Open Sans Bold"/>
              </a:rPr>
              <a:t>Technical Recommendations</a:t>
            </a:r>
          </a:p>
          <a:p>
            <a:pPr marL="431801" lvl="1" indent="-215900" algn="l">
              <a:lnSpc>
                <a:spcPts val="3100"/>
              </a:lnSpc>
              <a:buFont typeface="Arial"/>
              <a:buChar char="•"/>
            </a:pPr>
            <a:r>
              <a:rPr lang="en-US" sz="2000">
                <a:solidFill>
                  <a:srgbClr val="FAEFE6"/>
                </a:solidFill>
                <a:latin typeface="Open Sans"/>
                <a:ea typeface="Open Sans"/>
                <a:cs typeface="Open Sans"/>
                <a:sym typeface="Open Sans"/>
              </a:rPr>
              <a:t>Enhance Data Collection: Capture more behavioral metrics (e.g., login frequency, service usage) for deeper churn insights.</a:t>
            </a:r>
          </a:p>
          <a:p>
            <a:pPr marL="431801" lvl="1" indent="-215900" algn="l">
              <a:lnSpc>
                <a:spcPts val="3100"/>
              </a:lnSpc>
              <a:buFont typeface="Arial"/>
              <a:buChar char="•"/>
            </a:pPr>
            <a:r>
              <a:rPr lang="en-US" sz="2000">
                <a:solidFill>
                  <a:srgbClr val="FAEFE6"/>
                </a:solidFill>
                <a:latin typeface="Open Sans"/>
                <a:ea typeface="Open Sans"/>
                <a:cs typeface="Open Sans"/>
                <a:sym typeface="Open Sans"/>
              </a:rPr>
              <a:t>Update Dataset Regularly: Periodic updates will help track evolving churn patterns and maintain model accuracy.</a:t>
            </a:r>
          </a:p>
          <a:p>
            <a:pPr marL="431801" lvl="1" indent="-215900" algn="l">
              <a:lnSpc>
                <a:spcPts val="3100"/>
              </a:lnSpc>
              <a:buFont typeface="Arial"/>
              <a:buChar char="•"/>
            </a:pPr>
            <a:r>
              <a:rPr lang="en-US" sz="2000">
                <a:solidFill>
                  <a:srgbClr val="FAEFE6"/>
                </a:solidFill>
                <a:latin typeface="Open Sans"/>
                <a:ea typeface="Open Sans"/>
                <a:cs typeface="Open Sans"/>
                <a:sym typeface="Open Sans"/>
              </a:rPr>
              <a:t>Deploy Model in Production: Integrate churn model into CRM or customer support systems for real-time alerts.</a:t>
            </a:r>
          </a:p>
          <a:p>
            <a:pPr marL="431801" lvl="1" indent="-215900" algn="l">
              <a:lnSpc>
                <a:spcPts val="3100"/>
              </a:lnSpc>
              <a:buFont typeface="Arial"/>
              <a:buChar char="•"/>
            </a:pPr>
            <a:r>
              <a:rPr lang="en-US" sz="2000">
                <a:solidFill>
                  <a:srgbClr val="FAEFE6"/>
                </a:solidFill>
                <a:latin typeface="Open Sans"/>
                <a:ea typeface="Open Sans"/>
                <a:cs typeface="Open Sans"/>
                <a:sym typeface="Open Sans"/>
              </a:rPr>
              <a:t>Test Additional Algorithms: Explore more advanced models like XGBoost, LightGBM, or even Neural Networks.</a:t>
            </a:r>
          </a:p>
          <a:p>
            <a:pPr marL="431801" lvl="1" indent="-215900" algn="l">
              <a:lnSpc>
                <a:spcPts val="3100"/>
              </a:lnSpc>
              <a:buFont typeface="Arial"/>
              <a:buChar char="•"/>
            </a:pPr>
            <a:r>
              <a:rPr lang="en-US" sz="2000">
                <a:solidFill>
                  <a:srgbClr val="FAEFE6"/>
                </a:solidFill>
                <a:latin typeface="Open Sans"/>
                <a:ea typeface="Open Sans"/>
                <a:cs typeface="Open Sans"/>
                <a:sym typeface="Open Sans"/>
              </a:rPr>
              <a:t>Monitor Model Performance: Continuously evaluate and retrain the model as new data becomes available.</a:t>
            </a:r>
          </a:p>
          <a:p>
            <a:pPr marL="431801" lvl="1" indent="-215900" algn="l">
              <a:lnSpc>
                <a:spcPts val="3100"/>
              </a:lnSpc>
              <a:buFont typeface="Arial"/>
              <a:buChar char="•"/>
            </a:pPr>
            <a:r>
              <a:rPr lang="en-US" sz="2000">
                <a:solidFill>
                  <a:srgbClr val="FAEFE6"/>
                </a:solidFill>
                <a:latin typeface="Open Sans"/>
                <a:ea typeface="Open Sans"/>
                <a:cs typeface="Open Sans"/>
                <a:sym typeface="Open Sans"/>
              </a:rPr>
              <a:t>Address Class Imbalance Proactively: Continue using techniques like SMOTE or experiment with ensemble balancing to ensure fair model 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4106515" y="3922745"/>
            <a:ext cx="10074970" cy="1642110"/>
          </a:xfrm>
          <a:prstGeom prst="rect">
            <a:avLst/>
          </a:prstGeom>
        </p:spPr>
        <p:txBody>
          <a:bodyPr lIns="0" tIns="0" rIns="0" bIns="0" rtlCol="0" anchor="t">
            <a:spAutoFit/>
          </a:bodyPr>
          <a:lstStyle/>
          <a:p>
            <a:pPr algn="ctr">
              <a:lnSpc>
                <a:spcPts val="13439"/>
              </a:lnSpc>
            </a:pPr>
            <a:r>
              <a:rPr lang="en-US" sz="9600" b="1">
                <a:solidFill>
                  <a:srgbClr val="370B47"/>
                </a:solidFill>
                <a:latin typeface="Montserrat Bold"/>
                <a:ea typeface="Montserrat Bold"/>
                <a:cs typeface="Montserrat Bold"/>
                <a:sym typeface="Montserrat Bold"/>
              </a:rPr>
              <a:t>THANK YOU</a:t>
            </a:r>
          </a:p>
        </p:txBody>
      </p:sp>
      <p:sp>
        <p:nvSpPr>
          <p:cNvPr id="5" name="AutoShape 5"/>
          <p:cNvSpPr/>
          <p:nvPr/>
        </p:nvSpPr>
        <p:spPr>
          <a:xfrm>
            <a:off x="8434614" y="5708403"/>
            <a:ext cx="1418771" cy="0"/>
          </a:xfrm>
          <a:prstGeom prst="line">
            <a:avLst/>
          </a:prstGeom>
          <a:ln w="47625" cap="flat">
            <a:solidFill>
              <a:srgbClr val="CE8CA5"/>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370B47"/>
            </a:solidFill>
          </p:spPr>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9590495" y="-1909062"/>
            <a:ext cx="7810371" cy="7810371"/>
            <a:chOff x="0" y="0"/>
            <a:chExt cx="6350000" cy="6350000"/>
          </a:xfrm>
        </p:grpSpPr>
        <p:sp>
          <p:nvSpPr>
            <p:cNvPr id="6" name="Freeform 6"/>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alphaModFix amt="65999"/>
              </a:blip>
              <a:stretch>
                <a:fillRect l="-25000" r="-25000"/>
              </a:stretch>
            </a:blipFill>
          </p:spPr>
        </p:sp>
      </p:grpSp>
      <p:grpSp>
        <p:nvGrpSpPr>
          <p:cNvPr id="7" name="Group 7"/>
          <p:cNvGrpSpPr/>
          <p:nvPr/>
        </p:nvGrpSpPr>
        <p:grpSpPr>
          <a:xfrm>
            <a:off x="839945" y="2314449"/>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E8DA"/>
            </a:solidFill>
          </p:spPr>
        </p:sp>
        <p:sp>
          <p:nvSpPr>
            <p:cNvPr id="9" name="TextBox 9"/>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2B192E"/>
                  </a:solidFill>
                  <a:latin typeface="Inter Bold"/>
                  <a:ea typeface="Inter Bold"/>
                  <a:cs typeface="Inter Bold"/>
                  <a:sym typeface="Inter Bold"/>
                </a:rPr>
                <a:t>01</a:t>
              </a:r>
            </a:p>
          </p:txBody>
        </p:sp>
      </p:grpSp>
      <p:grpSp>
        <p:nvGrpSpPr>
          <p:cNvPr id="10" name="Group 10"/>
          <p:cNvGrpSpPr/>
          <p:nvPr/>
        </p:nvGrpSpPr>
        <p:grpSpPr>
          <a:xfrm>
            <a:off x="828081" y="6203175"/>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E8DA"/>
            </a:solidFill>
          </p:spPr>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2B192E"/>
                  </a:solidFill>
                  <a:latin typeface="Inter Bold"/>
                  <a:ea typeface="Inter Bold"/>
                  <a:cs typeface="Inter Bold"/>
                  <a:sym typeface="Inter Bold"/>
                </a:rPr>
                <a:t>02</a:t>
              </a:r>
            </a:p>
          </p:txBody>
        </p:sp>
      </p:grpSp>
      <p:grpSp>
        <p:nvGrpSpPr>
          <p:cNvPr id="13" name="Group 13"/>
          <p:cNvGrpSpPr/>
          <p:nvPr/>
        </p:nvGrpSpPr>
        <p:grpSpPr>
          <a:xfrm>
            <a:off x="9590495" y="6153706"/>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E8DA"/>
            </a:solidFill>
          </p:spPr>
        </p:sp>
        <p:sp>
          <p:nvSpPr>
            <p:cNvPr id="15" name="TextBox 15"/>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2B192E"/>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F5E8DA"/>
            </a:solidFill>
          </p:spPr>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2085596" y="7898696"/>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F5E8DA"/>
            </a:solidFill>
          </p:spPr>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grpSp>
        <p:nvGrpSpPr>
          <p:cNvPr id="25" name="Group 25"/>
          <p:cNvGrpSpPr/>
          <p:nvPr/>
        </p:nvGrpSpPr>
        <p:grpSpPr>
          <a:xfrm>
            <a:off x="9232905" y="671110"/>
            <a:ext cx="715180" cy="71518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5E8DA"/>
              </a:solidFill>
              <a:prstDash val="solid"/>
              <a:miter/>
            </a:ln>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8" name="TextBox 28"/>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en-US" sz="7200" b="1">
                <a:solidFill>
                  <a:srgbClr val="F5E8DA"/>
                </a:solidFill>
                <a:latin typeface="Inter Bold"/>
                <a:ea typeface="Inter Bold"/>
                <a:cs typeface="Inter Bold"/>
                <a:sym typeface="Inter Bold"/>
              </a:rPr>
              <a:t>BACKGROUND</a:t>
            </a:r>
          </a:p>
        </p:txBody>
      </p:sp>
      <p:sp>
        <p:nvSpPr>
          <p:cNvPr id="29" name="TextBox 29"/>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F5E8DA"/>
                </a:solidFill>
                <a:latin typeface="Open Sans Bold"/>
                <a:ea typeface="Open Sans Bold"/>
                <a:cs typeface="Open Sans Bold"/>
                <a:sym typeface="Open Sans Bold"/>
              </a:rPr>
              <a:t>DATA REVEALS WHY CUSTOMERS LEAVE</a:t>
            </a:r>
          </a:p>
        </p:txBody>
      </p:sp>
      <p:sp>
        <p:nvSpPr>
          <p:cNvPr id="30" name="TextBox 30"/>
          <p:cNvSpPr txBox="1"/>
          <p:nvPr/>
        </p:nvSpPr>
        <p:spPr>
          <a:xfrm>
            <a:off x="1925690" y="2500646"/>
            <a:ext cx="4877173" cy="464820"/>
          </a:xfrm>
          <a:prstGeom prst="rect">
            <a:avLst/>
          </a:prstGeom>
        </p:spPr>
        <p:txBody>
          <a:bodyPr lIns="0" tIns="0" rIns="0" bIns="0" rtlCol="0" anchor="t">
            <a:spAutoFit/>
          </a:bodyPr>
          <a:lstStyle/>
          <a:p>
            <a:pPr algn="l">
              <a:lnSpc>
                <a:spcPts val="3779"/>
              </a:lnSpc>
            </a:pPr>
            <a:r>
              <a:rPr lang="en-US" sz="2699" b="1">
                <a:solidFill>
                  <a:srgbClr val="F5E8DA"/>
                </a:solidFill>
                <a:latin typeface="Inter Bold"/>
                <a:ea typeface="Inter Bold"/>
                <a:cs typeface="Inter Bold"/>
                <a:sym typeface="Inter Bold"/>
              </a:rPr>
              <a:t>INTRODUCTION</a:t>
            </a:r>
          </a:p>
        </p:txBody>
      </p:sp>
      <p:sp>
        <p:nvSpPr>
          <p:cNvPr id="31" name="TextBox 31"/>
          <p:cNvSpPr txBox="1"/>
          <p:nvPr/>
        </p:nvSpPr>
        <p:spPr>
          <a:xfrm>
            <a:off x="1913826" y="6389372"/>
            <a:ext cx="7218310" cy="941070"/>
          </a:xfrm>
          <a:prstGeom prst="rect">
            <a:avLst/>
          </a:prstGeom>
        </p:spPr>
        <p:txBody>
          <a:bodyPr lIns="0" tIns="0" rIns="0" bIns="0" rtlCol="0" anchor="t">
            <a:spAutoFit/>
          </a:bodyPr>
          <a:lstStyle/>
          <a:p>
            <a:pPr algn="l">
              <a:lnSpc>
                <a:spcPts val="3779"/>
              </a:lnSpc>
            </a:pPr>
            <a:r>
              <a:rPr lang="en-US" sz="2699" b="1">
                <a:solidFill>
                  <a:srgbClr val="F5E8DA"/>
                </a:solidFill>
                <a:latin typeface="Inter Bold"/>
                <a:ea typeface="Inter Bold"/>
                <a:cs typeface="Inter Bold"/>
                <a:sym typeface="Inter Bold"/>
              </a:rPr>
              <a:t> UNDERSTANDING WHY CUSTOMERS LEAVE</a:t>
            </a:r>
          </a:p>
        </p:txBody>
      </p:sp>
      <p:sp>
        <p:nvSpPr>
          <p:cNvPr id="32" name="TextBox 32"/>
          <p:cNvSpPr txBox="1"/>
          <p:nvPr/>
        </p:nvSpPr>
        <p:spPr>
          <a:xfrm>
            <a:off x="10676240" y="6339903"/>
            <a:ext cx="6724626" cy="464820"/>
          </a:xfrm>
          <a:prstGeom prst="rect">
            <a:avLst/>
          </a:prstGeom>
        </p:spPr>
        <p:txBody>
          <a:bodyPr lIns="0" tIns="0" rIns="0" bIns="0" rtlCol="0" anchor="t">
            <a:spAutoFit/>
          </a:bodyPr>
          <a:lstStyle/>
          <a:p>
            <a:pPr algn="l">
              <a:lnSpc>
                <a:spcPts val="3779"/>
              </a:lnSpc>
            </a:pPr>
            <a:r>
              <a:rPr lang="en-US" sz="2699" b="1">
                <a:solidFill>
                  <a:srgbClr val="F5E8DA"/>
                </a:solidFill>
                <a:latin typeface="Inter Bold"/>
                <a:ea typeface="Inter Bold"/>
                <a:cs typeface="Inter Bold"/>
                <a:sym typeface="Inter Bold"/>
              </a:rPr>
              <a:t>OBJECTIVE</a:t>
            </a:r>
          </a:p>
        </p:txBody>
      </p:sp>
      <p:sp>
        <p:nvSpPr>
          <p:cNvPr id="33" name="TextBox 33"/>
          <p:cNvSpPr txBox="1"/>
          <p:nvPr/>
        </p:nvSpPr>
        <p:spPr>
          <a:xfrm>
            <a:off x="1925690" y="3005711"/>
            <a:ext cx="6260106" cy="3111500"/>
          </a:xfrm>
          <a:prstGeom prst="rect">
            <a:avLst/>
          </a:prstGeom>
        </p:spPr>
        <p:txBody>
          <a:bodyPr lIns="0" tIns="0" rIns="0" bIns="0" rtlCol="0" anchor="t">
            <a:spAutoFit/>
          </a:bodyPr>
          <a:lstStyle/>
          <a:p>
            <a:pPr marL="0" lvl="0" indent="0" algn="l">
              <a:lnSpc>
                <a:spcPts val="3100"/>
              </a:lnSpc>
            </a:pPr>
            <a:r>
              <a:rPr lang="en-US" sz="2000">
                <a:solidFill>
                  <a:srgbClr val="F5E8DA"/>
                </a:solidFill>
                <a:latin typeface="Open Sans"/>
                <a:ea typeface="Open Sans"/>
                <a:cs typeface="Open Sans"/>
                <a:sym typeface="Open Sans"/>
              </a:rPr>
              <a:t>Telecom companies faces a critical challenge in retaining customers. Every lost customer leads to a drop in recurring revenue, higher marketing costs, and missed opportunities for long-term engagement. This project addresses the growing issue of churn using real-world data and predictive modeling to help businesses act before customers leave.</a:t>
            </a:r>
          </a:p>
        </p:txBody>
      </p:sp>
      <p:sp>
        <p:nvSpPr>
          <p:cNvPr id="34" name="TextBox 34"/>
          <p:cNvSpPr txBox="1"/>
          <p:nvPr/>
        </p:nvSpPr>
        <p:spPr>
          <a:xfrm>
            <a:off x="1913826" y="7263767"/>
            <a:ext cx="6724626" cy="2330450"/>
          </a:xfrm>
          <a:prstGeom prst="rect">
            <a:avLst/>
          </a:prstGeom>
        </p:spPr>
        <p:txBody>
          <a:bodyPr lIns="0" tIns="0" rIns="0" bIns="0" rtlCol="0" anchor="t">
            <a:spAutoFit/>
          </a:bodyPr>
          <a:lstStyle/>
          <a:p>
            <a:pPr marL="0" lvl="0" indent="0" algn="just">
              <a:lnSpc>
                <a:spcPts val="3100"/>
              </a:lnSpc>
            </a:pPr>
            <a:r>
              <a:rPr lang="en-US" sz="2000">
                <a:solidFill>
                  <a:srgbClr val="F5E8DA"/>
                </a:solidFill>
                <a:latin typeface="Open Sans"/>
                <a:ea typeface="Open Sans"/>
                <a:cs typeface="Open Sans"/>
                <a:sym typeface="Open Sans"/>
              </a:rPr>
              <a:t>Customers churn due to reasons such as better offers from competitors, unresolved service complaints, unclear billing, and lack of loyalty programs. Analyzing behavioral patterns from historical data helps uncover these causes and enables targeted actions for churn prevention.</a:t>
            </a:r>
          </a:p>
        </p:txBody>
      </p:sp>
      <p:sp>
        <p:nvSpPr>
          <p:cNvPr id="35" name="TextBox 35"/>
          <p:cNvSpPr txBox="1"/>
          <p:nvPr/>
        </p:nvSpPr>
        <p:spPr>
          <a:xfrm>
            <a:off x="10668170" y="6873242"/>
            <a:ext cx="6724626" cy="2720975"/>
          </a:xfrm>
          <a:prstGeom prst="rect">
            <a:avLst/>
          </a:prstGeom>
        </p:spPr>
        <p:txBody>
          <a:bodyPr lIns="0" tIns="0" rIns="0" bIns="0" rtlCol="0" anchor="t">
            <a:spAutoFit/>
          </a:bodyPr>
          <a:lstStyle/>
          <a:p>
            <a:pPr marL="0" lvl="0" indent="0" algn="l">
              <a:lnSpc>
                <a:spcPts val="3100"/>
              </a:lnSpc>
            </a:pPr>
            <a:r>
              <a:rPr lang="en-US" sz="2000">
                <a:solidFill>
                  <a:srgbClr val="F5E8DA"/>
                </a:solidFill>
                <a:latin typeface="Open Sans"/>
                <a:ea typeface="Open Sans"/>
                <a:cs typeface="Open Sans"/>
                <a:sym typeface="Open Sans"/>
              </a:rPr>
              <a:t>The objective of this project is to analyze customer churn patterns in the telecom sector and develop predictive models to identify customers likely to leave. Using historical customer data and machine learning techniques, the goal is to uncover key factors driving churn and build accurate models that support proactive customer retention strategies.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0" y="7680838"/>
            <a:ext cx="18288000" cy="2606162"/>
            <a:chOff x="0" y="0"/>
            <a:chExt cx="4816593" cy="686397"/>
          </a:xfrm>
        </p:grpSpPr>
        <p:sp>
          <p:nvSpPr>
            <p:cNvPr id="3" name="Freeform 3"/>
            <p:cNvSpPr/>
            <p:nvPr/>
          </p:nvSpPr>
          <p:spPr>
            <a:xfrm>
              <a:off x="0" y="0"/>
              <a:ext cx="4816592" cy="686397"/>
            </a:xfrm>
            <a:custGeom>
              <a:avLst/>
              <a:gdLst/>
              <a:ahLst/>
              <a:cxnLst/>
              <a:rect l="l" t="t" r="r" b="b"/>
              <a:pathLst>
                <a:path w="4816592" h="686397">
                  <a:moveTo>
                    <a:pt x="0" y="0"/>
                  </a:moveTo>
                  <a:lnTo>
                    <a:pt x="4816592" y="0"/>
                  </a:lnTo>
                  <a:lnTo>
                    <a:pt x="4816592" y="686397"/>
                  </a:lnTo>
                  <a:lnTo>
                    <a:pt x="0" y="686397"/>
                  </a:lnTo>
                  <a:close/>
                </a:path>
              </a:pathLst>
            </a:custGeom>
            <a:solidFill>
              <a:srgbClr val="541E32"/>
            </a:solidFill>
          </p:spPr>
        </p:sp>
        <p:sp>
          <p:nvSpPr>
            <p:cNvPr id="4" name="TextBox 4"/>
            <p:cNvSpPr txBox="1"/>
            <p:nvPr/>
          </p:nvSpPr>
          <p:spPr>
            <a:xfrm>
              <a:off x="0" y="-47625"/>
              <a:ext cx="4816593" cy="734022"/>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6987554" y="1763070"/>
            <a:ext cx="1059657" cy="336662"/>
            <a:chOff x="0" y="0"/>
            <a:chExt cx="1412875" cy="448882"/>
          </a:xfrm>
        </p:grpSpPr>
        <p:grpSp>
          <p:nvGrpSpPr>
            <p:cNvPr id="6" name="Group 6"/>
            <p:cNvGrpSpPr/>
            <p:nvPr/>
          </p:nvGrpSpPr>
          <p:grpSpPr>
            <a:xfrm>
              <a:off x="941917" y="0"/>
              <a:ext cx="470958" cy="448882"/>
              <a:chOff x="0" y="0"/>
              <a:chExt cx="812800" cy="774700"/>
            </a:xfrm>
          </p:grpSpPr>
          <p:sp>
            <p:nvSpPr>
              <p:cNvPr id="7" name="Freeform 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E4D2"/>
              </a:solidFill>
            </p:spPr>
          </p:sp>
          <p:sp>
            <p:nvSpPr>
              <p:cNvPr id="8" name="TextBox 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9" name="Group 9"/>
            <p:cNvGrpSpPr/>
            <p:nvPr/>
          </p:nvGrpSpPr>
          <p:grpSpPr>
            <a:xfrm>
              <a:off x="470958" y="0"/>
              <a:ext cx="470958" cy="448882"/>
              <a:chOff x="0" y="0"/>
              <a:chExt cx="812800" cy="774700"/>
            </a:xfrm>
          </p:grpSpPr>
          <p:sp>
            <p:nvSpPr>
              <p:cNvPr id="10" name="Freeform 1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E4D2"/>
              </a:solidFill>
            </p:spPr>
          </p:sp>
          <p:sp>
            <p:nvSpPr>
              <p:cNvPr id="11" name="TextBox 1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2" name="Group 12"/>
            <p:cNvGrpSpPr/>
            <p:nvPr/>
          </p:nvGrpSpPr>
          <p:grpSpPr>
            <a:xfrm>
              <a:off x="0" y="0"/>
              <a:ext cx="470958" cy="448882"/>
              <a:chOff x="0" y="0"/>
              <a:chExt cx="812800" cy="774700"/>
            </a:xfrm>
          </p:grpSpPr>
          <p:sp>
            <p:nvSpPr>
              <p:cNvPr id="13" name="Freeform 1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E4D2"/>
              </a:solidFill>
            </p:spPr>
          </p:sp>
          <p:sp>
            <p:nvSpPr>
              <p:cNvPr id="14" name="TextBox 1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grpSp>
        <p:nvGrpSpPr>
          <p:cNvPr id="15" name="Group 15"/>
          <p:cNvGrpSpPr/>
          <p:nvPr/>
        </p:nvGrpSpPr>
        <p:grpSpPr>
          <a:xfrm>
            <a:off x="0" y="195698"/>
            <a:ext cx="18288000" cy="1495425"/>
            <a:chOff x="0" y="0"/>
            <a:chExt cx="4816593" cy="393857"/>
          </a:xfrm>
        </p:grpSpPr>
        <p:sp>
          <p:nvSpPr>
            <p:cNvPr id="16" name="Freeform 1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F5E8DA"/>
            </a:solidFill>
          </p:spPr>
        </p:sp>
        <p:sp>
          <p:nvSpPr>
            <p:cNvPr id="17" name="TextBox 1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18" name="AutoShape 18"/>
          <p:cNvSpPr/>
          <p:nvPr/>
        </p:nvSpPr>
        <p:spPr>
          <a:xfrm>
            <a:off x="517145" y="4443555"/>
            <a:ext cx="2809649" cy="466014"/>
          </a:xfrm>
          <a:prstGeom prst="rect">
            <a:avLst/>
          </a:prstGeom>
          <a:solidFill>
            <a:srgbClr val="EBA7C0"/>
          </a:solidFill>
        </p:spPr>
      </p:sp>
      <p:sp>
        <p:nvSpPr>
          <p:cNvPr id="19" name="AutoShape 19"/>
          <p:cNvSpPr/>
          <p:nvPr/>
        </p:nvSpPr>
        <p:spPr>
          <a:xfrm>
            <a:off x="3326794" y="4443555"/>
            <a:ext cx="2809649" cy="466014"/>
          </a:xfrm>
          <a:prstGeom prst="rect">
            <a:avLst/>
          </a:prstGeom>
          <a:solidFill>
            <a:srgbClr val="CE8CA5"/>
          </a:solidFill>
        </p:spPr>
      </p:sp>
      <p:sp>
        <p:nvSpPr>
          <p:cNvPr id="20" name="AutoShape 20"/>
          <p:cNvSpPr/>
          <p:nvPr/>
        </p:nvSpPr>
        <p:spPr>
          <a:xfrm>
            <a:off x="6136444" y="4443555"/>
            <a:ext cx="2809649" cy="466014"/>
          </a:xfrm>
          <a:prstGeom prst="rect">
            <a:avLst/>
          </a:prstGeom>
          <a:solidFill>
            <a:srgbClr val="CE8CA5"/>
          </a:solidFill>
        </p:spPr>
      </p:sp>
      <p:sp>
        <p:nvSpPr>
          <p:cNvPr id="21" name="AutoShape 21"/>
          <p:cNvSpPr/>
          <p:nvPr/>
        </p:nvSpPr>
        <p:spPr>
          <a:xfrm>
            <a:off x="8946093" y="4443555"/>
            <a:ext cx="2809649" cy="466014"/>
          </a:xfrm>
          <a:prstGeom prst="rect">
            <a:avLst/>
          </a:prstGeom>
          <a:solidFill>
            <a:srgbClr val="CE8CA5"/>
          </a:solidFill>
        </p:spPr>
      </p:sp>
      <p:sp>
        <p:nvSpPr>
          <p:cNvPr id="22" name="AutoShape 22"/>
          <p:cNvSpPr/>
          <p:nvPr/>
        </p:nvSpPr>
        <p:spPr>
          <a:xfrm>
            <a:off x="11755743" y="4443555"/>
            <a:ext cx="2809649" cy="466014"/>
          </a:xfrm>
          <a:prstGeom prst="rect">
            <a:avLst/>
          </a:prstGeom>
          <a:solidFill>
            <a:srgbClr val="F5E8DA"/>
          </a:solidFill>
        </p:spPr>
      </p:sp>
      <p:sp>
        <p:nvSpPr>
          <p:cNvPr id="23" name="AutoShape 23"/>
          <p:cNvSpPr/>
          <p:nvPr/>
        </p:nvSpPr>
        <p:spPr>
          <a:xfrm>
            <a:off x="14565392" y="4443555"/>
            <a:ext cx="2809649" cy="466014"/>
          </a:xfrm>
          <a:prstGeom prst="rect">
            <a:avLst/>
          </a:prstGeom>
          <a:solidFill>
            <a:srgbClr val="F5E8DA"/>
          </a:solidFill>
        </p:spPr>
      </p:sp>
      <p:sp>
        <p:nvSpPr>
          <p:cNvPr id="24" name="Freeform 24"/>
          <p:cNvSpPr/>
          <p:nvPr/>
        </p:nvSpPr>
        <p:spPr>
          <a:xfrm rot="-10800000">
            <a:off x="1832687" y="4900283"/>
            <a:ext cx="313008" cy="270752"/>
          </a:xfrm>
          <a:custGeom>
            <a:avLst/>
            <a:gdLst/>
            <a:ahLst/>
            <a:cxnLst/>
            <a:rect l="l" t="t" r="r" b="b"/>
            <a:pathLst>
              <a:path w="313008" h="270752">
                <a:moveTo>
                  <a:pt x="0" y="0"/>
                </a:moveTo>
                <a:lnTo>
                  <a:pt x="313007" y="0"/>
                </a:lnTo>
                <a:lnTo>
                  <a:pt x="313007" y="270751"/>
                </a:lnTo>
                <a:lnTo>
                  <a:pt x="0" y="270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4575115" y="4182091"/>
            <a:ext cx="313008" cy="270752"/>
          </a:xfrm>
          <a:custGeom>
            <a:avLst/>
            <a:gdLst/>
            <a:ahLst/>
            <a:cxnLst/>
            <a:rect l="l" t="t" r="r" b="b"/>
            <a:pathLst>
              <a:path w="313008" h="270752">
                <a:moveTo>
                  <a:pt x="0" y="0"/>
                </a:moveTo>
                <a:lnTo>
                  <a:pt x="313008" y="0"/>
                </a:lnTo>
                <a:lnTo>
                  <a:pt x="313008" y="270751"/>
                </a:lnTo>
                <a:lnTo>
                  <a:pt x="0" y="270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rot="-10800000">
            <a:off x="7502710" y="4900283"/>
            <a:ext cx="313008" cy="270752"/>
          </a:xfrm>
          <a:custGeom>
            <a:avLst/>
            <a:gdLst/>
            <a:ahLst/>
            <a:cxnLst/>
            <a:rect l="l" t="t" r="r" b="b"/>
            <a:pathLst>
              <a:path w="313008" h="270752">
                <a:moveTo>
                  <a:pt x="0" y="0"/>
                </a:moveTo>
                <a:lnTo>
                  <a:pt x="313007" y="0"/>
                </a:lnTo>
                <a:lnTo>
                  <a:pt x="313007" y="270751"/>
                </a:lnTo>
                <a:lnTo>
                  <a:pt x="0" y="270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rot="-10800000">
            <a:off x="13160568" y="4872748"/>
            <a:ext cx="313008" cy="270752"/>
          </a:xfrm>
          <a:custGeom>
            <a:avLst/>
            <a:gdLst/>
            <a:ahLst/>
            <a:cxnLst/>
            <a:rect l="l" t="t" r="r" b="b"/>
            <a:pathLst>
              <a:path w="313008" h="270752">
                <a:moveTo>
                  <a:pt x="0" y="0"/>
                </a:moveTo>
                <a:lnTo>
                  <a:pt x="313007" y="0"/>
                </a:lnTo>
                <a:lnTo>
                  <a:pt x="313007" y="270752"/>
                </a:lnTo>
                <a:lnTo>
                  <a:pt x="0" y="27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10076470" y="4182091"/>
            <a:ext cx="313008" cy="270752"/>
          </a:xfrm>
          <a:custGeom>
            <a:avLst/>
            <a:gdLst/>
            <a:ahLst/>
            <a:cxnLst/>
            <a:rect l="l" t="t" r="r" b="b"/>
            <a:pathLst>
              <a:path w="313008" h="270752">
                <a:moveTo>
                  <a:pt x="0" y="0"/>
                </a:moveTo>
                <a:lnTo>
                  <a:pt x="313007" y="0"/>
                </a:lnTo>
                <a:lnTo>
                  <a:pt x="313007" y="270751"/>
                </a:lnTo>
                <a:lnTo>
                  <a:pt x="0" y="270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5656663" y="4182091"/>
            <a:ext cx="313008" cy="270752"/>
          </a:xfrm>
          <a:custGeom>
            <a:avLst/>
            <a:gdLst/>
            <a:ahLst/>
            <a:cxnLst/>
            <a:rect l="l" t="t" r="r" b="b"/>
            <a:pathLst>
              <a:path w="313008" h="270752">
                <a:moveTo>
                  <a:pt x="0" y="0"/>
                </a:moveTo>
                <a:lnTo>
                  <a:pt x="313008" y="0"/>
                </a:lnTo>
                <a:lnTo>
                  <a:pt x="313008" y="270751"/>
                </a:lnTo>
                <a:lnTo>
                  <a:pt x="0" y="2707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315026" y="8016432"/>
            <a:ext cx="17657948" cy="1807177"/>
          </a:xfrm>
          <a:custGeom>
            <a:avLst/>
            <a:gdLst/>
            <a:ahLst/>
            <a:cxnLst/>
            <a:rect l="l" t="t" r="r" b="b"/>
            <a:pathLst>
              <a:path w="17657948" h="1807177">
                <a:moveTo>
                  <a:pt x="0" y="0"/>
                </a:moveTo>
                <a:lnTo>
                  <a:pt x="17657948" y="0"/>
                </a:lnTo>
                <a:lnTo>
                  <a:pt x="17657948" y="1807177"/>
                </a:lnTo>
                <a:lnTo>
                  <a:pt x="0" y="1807177"/>
                </a:lnTo>
                <a:lnTo>
                  <a:pt x="0" y="0"/>
                </a:lnTo>
                <a:close/>
              </a:path>
            </a:pathLst>
          </a:custGeom>
          <a:blipFill>
            <a:blip r:embed="rId8"/>
            <a:stretch>
              <a:fillRect l="-1816" b="-1972"/>
            </a:stretch>
          </a:blipFill>
        </p:spPr>
      </p:sp>
      <p:sp>
        <p:nvSpPr>
          <p:cNvPr id="31" name="Freeform 31"/>
          <p:cNvSpPr/>
          <p:nvPr/>
        </p:nvSpPr>
        <p:spPr>
          <a:xfrm>
            <a:off x="517145" y="2138566"/>
            <a:ext cx="2090848" cy="2073590"/>
          </a:xfrm>
          <a:custGeom>
            <a:avLst/>
            <a:gdLst/>
            <a:ahLst/>
            <a:cxnLst/>
            <a:rect l="l" t="t" r="r" b="b"/>
            <a:pathLst>
              <a:path w="2090848" h="2073590">
                <a:moveTo>
                  <a:pt x="0" y="0"/>
                </a:moveTo>
                <a:lnTo>
                  <a:pt x="2090848" y="0"/>
                </a:lnTo>
                <a:lnTo>
                  <a:pt x="2090848" y="2073590"/>
                </a:lnTo>
                <a:lnTo>
                  <a:pt x="0" y="20735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32" name="Picture 32"/>
          <p:cNvPicPr>
            <a:picLocks noChangeAspect="1"/>
          </p:cNvPicPr>
          <p:nvPr/>
        </p:nvPicPr>
        <p:blipFill>
          <a:blip r:embed="rId11"/>
          <a:srcRect/>
          <a:stretch>
            <a:fillRect/>
          </a:stretch>
        </p:blipFill>
        <p:spPr>
          <a:xfrm>
            <a:off x="15656663" y="5380584"/>
            <a:ext cx="2598149" cy="2110833"/>
          </a:xfrm>
          <a:prstGeom prst="rect">
            <a:avLst/>
          </a:prstGeom>
        </p:spPr>
      </p:pic>
      <p:sp>
        <p:nvSpPr>
          <p:cNvPr id="33" name="TextBox 33"/>
          <p:cNvSpPr txBox="1"/>
          <p:nvPr/>
        </p:nvSpPr>
        <p:spPr>
          <a:xfrm>
            <a:off x="0" y="349294"/>
            <a:ext cx="18288000" cy="1341829"/>
          </a:xfrm>
          <a:prstGeom prst="rect">
            <a:avLst/>
          </a:prstGeom>
        </p:spPr>
        <p:txBody>
          <a:bodyPr lIns="0" tIns="0" rIns="0" bIns="0" rtlCol="0" anchor="t">
            <a:spAutoFit/>
          </a:bodyPr>
          <a:lstStyle/>
          <a:p>
            <a:pPr algn="ctr">
              <a:lnSpc>
                <a:spcPts val="5184"/>
              </a:lnSpc>
            </a:pPr>
            <a:r>
              <a:rPr lang="en-US" sz="4937" b="1">
                <a:solidFill>
                  <a:srgbClr val="2B192E"/>
                </a:solidFill>
                <a:latin typeface="Inter Bold"/>
                <a:ea typeface="Inter Bold"/>
                <a:cs typeface="Inter Bold"/>
                <a:sym typeface="Inter Bold"/>
              </a:rPr>
              <a:t>THE DATA BEHIND THE CHURN</a:t>
            </a:r>
          </a:p>
          <a:p>
            <a:pPr algn="ctr">
              <a:lnSpc>
                <a:spcPts val="5184"/>
              </a:lnSpc>
            </a:pPr>
            <a:r>
              <a:rPr lang="en-US" sz="4937" b="1">
                <a:solidFill>
                  <a:srgbClr val="2B192E"/>
                </a:solidFill>
                <a:latin typeface="Inter Bold"/>
                <a:ea typeface="Inter Bold"/>
                <a:cs typeface="Inter Bold"/>
                <a:sym typeface="Inter Bold"/>
              </a:rPr>
              <a:t>- DATA DESCRIPTION</a:t>
            </a:r>
          </a:p>
        </p:txBody>
      </p:sp>
      <p:grpSp>
        <p:nvGrpSpPr>
          <p:cNvPr id="34" name="Group 34"/>
          <p:cNvGrpSpPr/>
          <p:nvPr/>
        </p:nvGrpSpPr>
        <p:grpSpPr>
          <a:xfrm>
            <a:off x="944247" y="5380584"/>
            <a:ext cx="2382547" cy="1652057"/>
            <a:chOff x="0" y="0"/>
            <a:chExt cx="3176730" cy="2202743"/>
          </a:xfrm>
        </p:grpSpPr>
        <p:sp>
          <p:nvSpPr>
            <p:cNvPr id="35" name="TextBox 35"/>
            <p:cNvSpPr txBox="1"/>
            <p:nvPr/>
          </p:nvSpPr>
          <p:spPr>
            <a:xfrm>
              <a:off x="0" y="1302313"/>
              <a:ext cx="3176730" cy="900430"/>
            </a:xfrm>
            <a:prstGeom prst="rect">
              <a:avLst/>
            </a:prstGeom>
          </p:spPr>
          <p:txBody>
            <a:bodyPr lIns="0" tIns="0" rIns="0" bIns="0" rtlCol="0" anchor="t">
              <a:spAutoFit/>
            </a:bodyPr>
            <a:lstStyle/>
            <a:p>
              <a:pPr algn="ctr">
                <a:lnSpc>
                  <a:spcPts val="2849"/>
                </a:lnSpc>
              </a:pPr>
              <a:r>
                <a:rPr lang="en-US" sz="1899" spc="56">
                  <a:solidFill>
                    <a:srgbClr val="F5E8DA"/>
                  </a:solidFill>
                  <a:latin typeface="Aileron"/>
                  <a:ea typeface="Aileron"/>
                  <a:cs typeface="Aileron"/>
                  <a:sym typeface="Aileron"/>
                </a:rPr>
                <a:t>7,043 rows </a:t>
              </a:r>
            </a:p>
            <a:p>
              <a:pPr algn="ctr">
                <a:lnSpc>
                  <a:spcPts val="2849"/>
                </a:lnSpc>
              </a:pPr>
              <a:r>
                <a:rPr lang="en-US" sz="1899" spc="56">
                  <a:solidFill>
                    <a:srgbClr val="F5E8DA"/>
                  </a:solidFill>
                  <a:latin typeface="Aileron"/>
                  <a:ea typeface="Aileron"/>
                  <a:cs typeface="Aileron"/>
                  <a:sym typeface="Aileron"/>
                </a:rPr>
                <a:t>21 columns</a:t>
              </a:r>
            </a:p>
          </p:txBody>
        </p:sp>
        <p:sp>
          <p:nvSpPr>
            <p:cNvPr id="36" name="TextBox 36"/>
            <p:cNvSpPr txBox="1"/>
            <p:nvPr/>
          </p:nvSpPr>
          <p:spPr>
            <a:xfrm>
              <a:off x="0" y="-47625"/>
              <a:ext cx="3176730" cy="1036532"/>
            </a:xfrm>
            <a:prstGeom prst="rect">
              <a:avLst/>
            </a:prstGeom>
          </p:spPr>
          <p:txBody>
            <a:bodyPr lIns="0" tIns="0" rIns="0" bIns="0" rtlCol="0" anchor="t">
              <a:spAutoFit/>
            </a:bodyPr>
            <a:lstStyle/>
            <a:p>
              <a:pPr marL="0" lvl="0" indent="0" algn="ctr">
                <a:lnSpc>
                  <a:spcPts val="3220"/>
                </a:lnSpc>
              </a:pPr>
              <a:r>
                <a:rPr lang="en-US" sz="2300" b="1" spc="89">
                  <a:solidFill>
                    <a:srgbClr val="F5E8DA"/>
                  </a:solidFill>
                  <a:latin typeface="Aileron Bold"/>
                  <a:ea typeface="Aileron Bold"/>
                  <a:cs typeface="Aileron Bold"/>
                  <a:sym typeface="Aileron Bold"/>
                </a:rPr>
                <a:t>Da</a:t>
              </a:r>
              <a:r>
                <a:rPr lang="en-US" sz="2300" b="1" u="none" spc="89">
                  <a:solidFill>
                    <a:srgbClr val="F5E8DA"/>
                  </a:solidFill>
                  <a:latin typeface="Aileron Bold"/>
                  <a:ea typeface="Aileron Bold"/>
                  <a:cs typeface="Aileron Bold"/>
                  <a:sym typeface="Aileron Bold"/>
                </a:rPr>
                <a:t>taset Overview</a:t>
              </a:r>
            </a:p>
          </p:txBody>
        </p:sp>
      </p:grpSp>
      <p:grpSp>
        <p:nvGrpSpPr>
          <p:cNvPr id="37" name="Group 37"/>
          <p:cNvGrpSpPr/>
          <p:nvPr/>
        </p:nvGrpSpPr>
        <p:grpSpPr>
          <a:xfrm>
            <a:off x="3224323" y="2366715"/>
            <a:ext cx="3014592" cy="1641222"/>
            <a:chOff x="0" y="0"/>
            <a:chExt cx="4019456" cy="2188297"/>
          </a:xfrm>
        </p:grpSpPr>
        <p:sp>
          <p:nvSpPr>
            <p:cNvPr id="38" name="TextBox 38"/>
            <p:cNvSpPr txBox="1"/>
            <p:nvPr/>
          </p:nvSpPr>
          <p:spPr>
            <a:xfrm>
              <a:off x="0" y="1287866"/>
              <a:ext cx="4019456" cy="900430"/>
            </a:xfrm>
            <a:prstGeom prst="rect">
              <a:avLst/>
            </a:prstGeom>
          </p:spPr>
          <p:txBody>
            <a:bodyPr lIns="0" tIns="0" rIns="0" bIns="0" rtlCol="0" anchor="t">
              <a:spAutoFit/>
            </a:bodyPr>
            <a:lstStyle/>
            <a:p>
              <a:pPr algn="ctr">
                <a:lnSpc>
                  <a:spcPts val="2849"/>
                </a:lnSpc>
              </a:pPr>
              <a:r>
                <a:rPr lang="en-US" sz="1899" spc="56">
                  <a:solidFill>
                    <a:srgbClr val="F5E8DA"/>
                  </a:solidFill>
                  <a:latin typeface="Aileron"/>
                  <a:ea typeface="Aileron"/>
                  <a:cs typeface="Aileron"/>
                  <a:sym typeface="Aileron"/>
                </a:rPr>
                <a:t>gender, SeniorCitizen, Partner, Dependents</a:t>
              </a:r>
            </a:p>
          </p:txBody>
        </p:sp>
        <p:sp>
          <p:nvSpPr>
            <p:cNvPr id="39" name="TextBox 39"/>
            <p:cNvSpPr txBox="1"/>
            <p:nvPr/>
          </p:nvSpPr>
          <p:spPr>
            <a:xfrm>
              <a:off x="0" y="-47625"/>
              <a:ext cx="4019456" cy="1036532"/>
            </a:xfrm>
            <a:prstGeom prst="rect">
              <a:avLst/>
            </a:prstGeom>
          </p:spPr>
          <p:txBody>
            <a:bodyPr lIns="0" tIns="0" rIns="0" bIns="0" rtlCol="0" anchor="t">
              <a:spAutoFit/>
            </a:bodyPr>
            <a:lstStyle/>
            <a:p>
              <a:pPr marL="0" lvl="0" indent="0" algn="ctr">
                <a:lnSpc>
                  <a:spcPts val="3220"/>
                </a:lnSpc>
              </a:pPr>
              <a:r>
                <a:rPr lang="en-US" sz="2300" b="1" spc="89">
                  <a:solidFill>
                    <a:srgbClr val="F5E8DA"/>
                  </a:solidFill>
                  <a:latin typeface="Aileron Bold"/>
                  <a:ea typeface="Aileron Bold"/>
                  <a:cs typeface="Aileron Bold"/>
                  <a:sym typeface="Aileron Bold"/>
                </a:rPr>
                <a:t>Demographics (C</a:t>
              </a:r>
              <a:r>
                <a:rPr lang="en-US" sz="2300" b="1" u="none" spc="89">
                  <a:solidFill>
                    <a:srgbClr val="F5E8DA"/>
                  </a:solidFill>
                  <a:latin typeface="Aileron Bold"/>
                  <a:ea typeface="Aileron Bold"/>
                  <a:cs typeface="Aileron Bold"/>
                  <a:sym typeface="Aileron Bold"/>
                </a:rPr>
                <a:t>ategorical)</a:t>
              </a:r>
            </a:p>
          </p:txBody>
        </p:sp>
      </p:grpSp>
      <p:grpSp>
        <p:nvGrpSpPr>
          <p:cNvPr id="40" name="Group 40"/>
          <p:cNvGrpSpPr/>
          <p:nvPr/>
        </p:nvGrpSpPr>
        <p:grpSpPr>
          <a:xfrm>
            <a:off x="4930311" y="5380584"/>
            <a:ext cx="5460527" cy="1956857"/>
            <a:chOff x="0" y="0"/>
            <a:chExt cx="7280703" cy="2609143"/>
          </a:xfrm>
        </p:grpSpPr>
        <p:sp>
          <p:nvSpPr>
            <p:cNvPr id="41" name="TextBox 41"/>
            <p:cNvSpPr txBox="1"/>
            <p:nvPr/>
          </p:nvSpPr>
          <p:spPr>
            <a:xfrm>
              <a:off x="0" y="768913"/>
              <a:ext cx="7280703" cy="1840230"/>
            </a:xfrm>
            <a:prstGeom prst="rect">
              <a:avLst/>
            </a:prstGeom>
          </p:spPr>
          <p:txBody>
            <a:bodyPr lIns="0" tIns="0" rIns="0" bIns="0" rtlCol="0" anchor="t">
              <a:spAutoFit/>
            </a:bodyPr>
            <a:lstStyle/>
            <a:p>
              <a:pPr algn="ctr">
                <a:lnSpc>
                  <a:spcPts val="2849"/>
                </a:lnSpc>
              </a:pPr>
              <a:r>
                <a:rPr lang="en-US" sz="1899" spc="56">
                  <a:solidFill>
                    <a:srgbClr val="F5E8DA"/>
                  </a:solidFill>
                  <a:latin typeface="Aileron"/>
                  <a:ea typeface="Aileron"/>
                  <a:cs typeface="Aileron"/>
                  <a:sym typeface="Aileron"/>
                </a:rPr>
                <a:t>PhoneService, MultipleLines, InternetService, OnlineSecurity, OnlineBackup, DeviceProtection, TechSupport, StreamingTV, StreamingMovies</a:t>
              </a:r>
            </a:p>
          </p:txBody>
        </p:sp>
        <p:sp>
          <p:nvSpPr>
            <p:cNvPr id="42" name="TextBox 42"/>
            <p:cNvSpPr txBox="1"/>
            <p:nvPr/>
          </p:nvSpPr>
          <p:spPr>
            <a:xfrm>
              <a:off x="0" y="-47625"/>
              <a:ext cx="7280703" cy="503132"/>
            </a:xfrm>
            <a:prstGeom prst="rect">
              <a:avLst/>
            </a:prstGeom>
          </p:spPr>
          <p:txBody>
            <a:bodyPr lIns="0" tIns="0" rIns="0" bIns="0" rtlCol="0" anchor="t">
              <a:spAutoFit/>
            </a:bodyPr>
            <a:lstStyle/>
            <a:p>
              <a:pPr marL="0" lvl="0" indent="0" algn="ctr">
                <a:lnSpc>
                  <a:spcPts val="3220"/>
                </a:lnSpc>
              </a:pPr>
              <a:r>
                <a:rPr lang="en-US" sz="2300" b="1" spc="89">
                  <a:solidFill>
                    <a:srgbClr val="F5E8DA"/>
                  </a:solidFill>
                  <a:latin typeface="Aileron Bold"/>
                  <a:ea typeface="Aileron Bold"/>
                  <a:cs typeface="Aileron Bold"/>
                  <a:sym typeface="Aileron Bold"/>
                </a:rPr>
                <a:t> </a:t>
              </a:r>
              <a:r>
                <a:rPr lang="en-US" sz="2300" b="1" u="none" spc="89">
                  <a:solidFill>
                    <a:srgbClr val="F5E8DA"/>
                  </a:solidFill>
                  <a:latin typeface="Aileron Bold"/>
                  <a:ea typeface="Aileron Bold"/>
                  <a:cs typeface="Aileron Bold"/>
                  <a:sym typeface="Aileron Bold"/>
                </a:rPr>
                <a:t>Service Details (Categorical)</a:t>
              </a:r>
            </a:p>
          </p:txBody>
        </p:sp>
      </p:grpSp>
      <p:grpSp>
        <p:nvGrpSpPr>
          <p:cNvPr id="43" name="Group 43"/>
          <p:cNvGrpSpPr/>
          <p:nvPr/>
        </p:nvGrpSpPr>
        <p:grpSpPr>
          <a:xfrm>
            <a:off x="8369460" y="2355881"/>
            <a:ext cx="4040035" cy="1652057"/>
            <a:chOff x="0" y="0"/>
            <a:chExt cx="5386713" cy="2202743"/>
          </a:xfrm>
        </p:grpSpPr>
        <p:sp>
          <p:nvSpPr>
            <p:cNvPr id="44" name="TextBox 44"/>
            <p:cNvSpPr txBox="1"/>
            <p:nvPr/>
          </p:nvSpPr>
          <p:spPr>
            <a:xfrm>
              <a:off x="0" y="1302313"/>
              <a:ext cx="5386713" cy="900430"/>
            </a:xfrm>
            <a:prstGeom prst="rect">
              <a:avLst/>
            </a:prstGeom>
          </p:spPr>
          <p:txBody>
            <a:bodyPr lIns="0" tIns="0" rIns="0" bIns="0" rtlCol="0" anchor="t">
              <a:spAutoFit/>
            </a:bodyPr>
            <a:lstStyle/>
            <a:p>
              <a:pPr algn="ctr">
                <a:lnSpc>
                  <a:spcPts val="2849"/>
                </a:lnSpc>
              </a:pPr>
              <a:r>
                <a:rPr lang="en-US" sz="1899" spc="56">
                  <a:solidFill>
                    <a:srgbClr val="F5E8DA"/>
                  </a:solidFill>
                  <a:latin typeface="Aileron"/>
                  <a:ea typeface="Aileron"/>
                  <a:cs typeface="Aileron"/>
                  <a:sym typeface="Aileron"/>
                </a:rPr>
                <a:t>Contract, PaperlessBilling, PaymentMethod</a:t>
              </a:r>
            </a:p>
          </p:txBody>
        </p:sp>
        <p:sp>
          <p:nvSpPr>
            <p:cNvPr id="45" name="TextBox 45"/>
            <p:cNvSpPr txBox="1"/>
            <p:nvPr/>
          </p:nvSpPr>
          <p:spPr>
            <a:xfrm>
              <a:off x="0" y="-47625"/>
              <a:ext cx="5386713" cy="1036532"/>
            </a:xfrm>
            <a:prstGeom prst="rect">
              <a:avLst/>
            </a:prstGeom>
          </p:spPr>
          <p:txBody>
            <a:bodyPr lIns="0" tIns="0" rIns="0" bIns="0" rtlCol="0" anchor="t">
              <a:spAutoFit/>
            </a:bodyPr>
            <a:lstStyle/>
            <a:p>
              <a:pPr marL="0" lvl="0" indent="0" algn="ctr">
                <a:lnSpc>
                  <a:spcPts val="3220"/>
                </a:lnSpc>
              </a:pPr>
              <a:r>
                <a:rPr lang="en-US" sz="2300" b="1" spc="89">
                  <a:solidFill>
                    <a:srgbClr val="F5E8DA"/>
                  </a:solidFill>
                  <a:latin typeface="Aileron Bold"/>
                  <a:ea typeface="Aileron Bold"/>
                  <a:cs typeface="Aileron Bold"/>
                  <a:sym typeface="Aileron Bold"/>
                </a:rPr>
                <a:t>Accoun</a:t>
              </a:r>
              <a:r>
                <a:rPr lang="en-US" sz="2300" b="1" u="none" spc="89">
                  <a:solidFill>
                    <a:srgbClr val="F5E8DA"/>
                  </a:solidFill>
                  <a:latin typeface="Aileron Bold"/>
                  <a:ea typeface="Aileron Bold"/>
                  <a:cs typeface="Aileron Bold"/>
                  <a:sym typeface="Aileron Bold"/>
                </a:rPr>
                <a:t>t &amp; Billing Information (Categorical)</a:t>
              </a:r>
            </a:p>
          </p:txBody>
        </p:sp>
      </p:grpSp>
      <p:grpSp>
        <p:nvGrpSpPr>
          <p:cNvPr id="46" name="Group 46"/>
          <p:cNvGrpSpPr/>
          <p:nvPr/>
        </p:nvGrpSpPr>
        <p:grpSpPr>
          <a:xfrm>
            <a:off x="11615460" y="5269141"/>
            <a:ext cx="3608530" cy="1652057"/>
            <a:chOff x="0" y="0"/>
            <a:chExt cx="4811373" cy="2202743"/>
          </a:xfrm>
        </p:grpSpPr>
        <p:sp>
          <p:nvSpPr>
            <p:cNvPr id="47" name="TextBox 47"/>
            <p:cNvSpPr txBox="1"/>
            <p:nvPr/>
          </p:nvSpPr>
          <p:spPr>
            <a:xfrm>
              <a:off x="0" y="1302313"/>
              <a:ext cx="4811373" cy="900430"/>
            </a:xfrm>
            <a:prstGeom prst="rect">
              <a:avLst/>
            </a:prstGeom>
          </p:spPr>
          <p:txBody>
            <a:bodyPr lIns="0" tIns="0" rIns="0" bIns="0" rtlCol="0" anchor="t">
              <a:spAutoFit/>
            </a:bodyPr>
            <a:lstStyle/>
            <a:p>
              <a:pPr algn="ctr">
                <a:lnSpc>
                  <a:spcPts val="2849"/>
                </a:lnSpc>
              </a:pPr>
              <a:r>
                <a:rPr lang="en-US" sz="1899" spc="56">
                  <a:solidFill>
                    <a:srgbClr val="F5E8DA"/>
                  </a:solidFill>
                  <a:latin typeface="Aileron"/>
                  <a:ea typeface="Aileron"/>
                  <a:cs typeface="Aileron"/>
                  <a:sym typeface="Aileron"/>
                </a:rPr>
                <a:t>MonthlyCharges, TotalCharges, tenure</a:t>
              </a:r>
            </a:p>
          </p:txBody>
        </p:sp>
        <p:sp>
          <p:nvSpPr>
            <p:cNvPr id="48" name="TextBox 48"/>
            <p:cNvSpPr txBox="1"/>
            <p:nvPr/>
          </p:nvSpPr>
          <p:spPr>
            <a:xfrm>
              <a:off x="0" y="-47625"/>
              <a:ext cx="4811373" cy="1036532"/>
            </a:xfrm>
            <a:prstGeom prst="rect">
              <a:avLst/>
            </a:prstGeom>
          </p:spPr>
          <p:txBody>
            <a:bodyPr lIns="0" tIns="0" rIns="0" bIns="0" rtlCol="0" anchor="t">
              <a:spAutoFit/>
            </a:bodyPr>
            <a:lstStyle/>
            <a:p>
              <a:pPr marL="0" lvl="0" indent="0" algn="ctr">
                <a:lnSpc>
                  <a:spcPts val="3220"/>
                </a:lnSpc>
              </a:pPr>
              <a:r>
                <a:rPr lang="en-US" sz="2300" b="1" spc="89">
                  <a:solidFill>
                    <a:srgbClr val="F5E8DA"/>
                  </a:solidFill>
                  <a:latin typeface="Aileron Bold"/>
                  <a:ea typeface="Aileron Bold"/>
                  <a:cs typeface="Aileron Bold"/>
                  <a:sym typeface="Aileron Bold"/>
                </a:rPr>
                <a:t>Accoun</a:t>
              </a:r>
              <a:r>
                <a:rPr lang="en-US" sz="2300" b="1" u="none" spc="89">
                  <a:solidFill>
                    <a:srgbClr val="F5E8DA"/>
                  </a:solidFill>
                  <a:latin typeface="Aileron Bold"/>
                  <a:ea typeface="Aileron Bold"/>
                  <a:cs typeface="Aileron Bold"/>
                  <a:sym typeface="Aileron Bold"/>
                </a:rPr>
                <a:t>t &amp; Billing Information (Numerical)</a:t>
              </a:r>
            </a:p>
          </p:txBody>
        </p:sp>
      </p:grpSp>
      <p:sp>
        <p:nvSpPr>
          <p:cNvPr id="49" name="TextBox 49"/>
          <p:cNvSpPr txBox="1"/>
          <p:nvPr/>
        </p:nvSpPr>
        <p:spPr>
          <a:xfrm>
            <a:off x="14120911" y="3118211"/>
            <a:ext cx="3431913" cy="1042035"/>
          </a:xfrm>
          <a:prstGeom prst="rect">
            <a:avLst/>
          </a:prstGeom>
        </p:spPr>
        <p:txBody>
          <a:bodyPr lIns="0" tIns="0" rIns="0" bIns="0" rtlCol="0" anchor="t">
            <a:spAutoFit/>
          </a:bodyPr>
          <a:lstStyle/>
          <a:p>
            <a:pPr algn="ctr">
              <a:lnSpc>
                <a:spcPts val="2849"/>
              </a:lnSpc>
            </a:pPr>
            <a:r>
              <a:rPr lang="en-US" sz="1899" spc="56">
                <a:solidFill>
                  <a:srgbClr val="F5E8DA"/>
                </a:solidFill>
                <a:latin typeface="Aileron"/>
                <a:ea typeface="Aileron"/>
                <a:cs typeface="Aileron"/>
                <a:sym typeface="Aileron"/>
              </a:rPr>
              <a:t>Churn (Yes/No)</a:t>
            </a:r>
          </a:p>
          <a:p>
            <a:pPr algn="ctr">
              <a:lnSpc>
                <a:spcPts val="2849"/>
              </a:lnSpc>
            </a:pPr>
            <a:r>
              <a:rPr lang="en-US" sz="1899" spc="56">
                <a:solidFill>
                  <a:srgbClr val="F5E8DA"/>
                </a:solidFill>
                <a:latin typeface="Aileron"/>
                <a:ea typeface="Aileron"/>
                <a:cs typeface="Aileron"/>
                <a:sym typeface="Aileron"/>
              </a:rPr>
              <a:t>Type: Binary Classification Target</a:t>
            </a:r>
          </a:p>
        </p:txBody>
      </p:sp>
      <p:sp>
        <p:nvSpPr>
          <p:cNvPr id="50" name="TextBox 50"/>
          <p:cNvSpPr txBox="1"/>
          <p:nvPr/>
        </p:nvSpPr>
        <p:spPr>
          <a:xfrm>
            <a:off x="14120365" y="2308957"/>
            <a:ext cx="3431913" cy="789305"/>
          </a:xfrm>
          <a:prstGeom prst="rect">
            <a:avLst/>
          </a:prstGeom>
        </p:spPr>
        <p:txBody>
          <a:bodyPr lIns="0" tIns="0" rIns="0" bIns="0" rtlCol="0" anchor="t">
            <a:spAutoFit/>
          </a:bodyPr>
          <a:lstStyle/>
          <a:p>
            <a:pPr marL="0" lvl="0" indent="0" algn="ctr">
              <a:lnSpc>
                <a:spcPts val="3220"/>
              </a:lnSpc>
            </a:pPr>
            <a:r>
              <a:rPr lang="en-US" sz="2300" b="1" spc="89">
                <a:solidFill>
                  <a:srgbClr val="F5E8DA"/>
                </a:solidFill>
                <a:latin typeface="Aileron Bold"/>
                <a:ea typeface="Aileron Bold"/>
                <a:cs typeface="Aileron Bold"/>
                <a:sym typeface="Aileron Bold"/>
              </a:rPr>
              <a:t>T</a:t>
            </a:r>
            <a:r>
              <a:rPr lang="en-US" sz="2300" b="1" u="none" spc="89">
                <a:solidFill>
                  <a:srgbClr val="F5E8DA"/>
                </a:solidFill>
                <a:latin typeface="Aileron Bold"/>
                <a:ea typeface="Aileron Bold"/>
                <a:cs typeface="Aileron Bold"/>
                <a:sym typeface="Aileron Bold"/>
              </a:rPr>
              <a:t>arget </a:t>
            </a:r>
          </a:p>
          <a:p>
            <a:pPr marL="0" lvl="0" indent="0" algn="ctr">
              <a:lnSpc>
                <a:spcPts val="3220"/>
              </a:lnSpc>
            </a:pPr>
            <a:r>
              <a:rPr lang="en-US" sz="2300" b="1" u="none" spc="89">
                <a:solidFill>
                  <a:srgbClr val="F5E8DA"/>
                </a:solidFill>
                <a:latin typeface="Aileron Bold"/>
                <a:ea typeface="Aileron Bold"/>
                <a:cs typeface="Aileron Bold"/>
                <a:sym typeface="Aileron Bold"/>
              </a:rPr>
              <a:t>Variable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9340766" y="-141659"/>
            <a:ext cx="8947234" cy="10742829"/>
            <a:chOff x="0" y="0"/>
            <a:chExt cx="2356473" cy="2829387"/>
          </a:xfrm>
        </p:grpSpPr>
        <p:sp>
          <p:nvSpPr>
            <p:cNvPr id="3" name="Freeform 3"/>
            <p:cNvSpPr/>
            <p:nvPr/>
          </p:nvSpPr>
          <p:spPr>
            <a:xfrm>
              <a:off x="0" y="0"/>
              <a:ext cx="2356473" cy="2829387"/>
            </a:xfrm>
            <a:custGeom>
              <a:avLst/>
              <a:gdLst/>
              <a:ahLst/>
              <a:cxnLst/>
              <a:rect l="l" t="t" r="r" b="b"/>
              <a:pathLst>
                <a:path w="2356473" h="2829387">
                  <a:moveTo>
                    <a:pt x="0" y="0"/>
                  </a:moveTo>
                  <a:lnTo>
                    <a:pt x="2356473" y="0"/>
                  </a:lnTo>
                  <a:lnTo>
                    <a:pt x="2356473" y="2829387"/>
                  </a:lnTo>
                  <a:lnTo>
                    <a:pt x="0" y="2829387"/>
                  </a:lnTo>
                  <a:close/>
                </a:path>
              </a:pathLst>
            </a:custGeom>
            <a:solidFill>
              <a:srgbClr val="F5E8DA"/>
            </a:solidFill>
            <a:ln>
              <a:solidFill>
                <a:srgbClr val="F5E8DA"/>
              </a:solidFill>
            </a:ln>
          </p:spPr>
        </p:sp>
        <p:sp>
          <p:nvSpPr>
            <p:cNvPr id="4" name="TextBox 4"/>
            <p:cNvSpPr txBox="1"/>
            <p:nvPr/>
          </p:nvSpPr>
          <p:spPr>
            <a:xfrm>
              <a:off x="0" y="-47625"/>
              <a:ext cx="2356473" cy="2877012"/>
            </a:xfrm>
            <a:prstGeom prst="rect">
              <a:avLst/>
            </a:prstGeom>
            <a:ln>
              <a:solidFill>
                <a:srgbClr val="F5E8DA"/>
              </a:solidFill>
            </a:ln>
          </p:spPr>
          <p:txBody>
            <a:bodyPr lIns="50800" tIns="50800" rIns="50800" bIns="50800" rtlCol="0" anchor="ctr"/>
            <a:lstStyle/>
            <a:p>
              <a:pPr algn="ctr">
                <a:lnSpc>
                  <a:spcPts val="2479"/>
                </a:lnSpc>
              </a:pPr>
              <a:endParaRPr/>
            </a:p>
          </p:txBody>
        </p:sp>
      </p:grpSp>
      <p:sp>
        <p:nvSpPr>
          <p:cNvPr id="5" name="AutoShape 5"/>
          <p:cNvSpPr/>
          <p:nvPr/>
        </p:nvSpPr>
        <p:spPr>
          <a:xfrm flipV="1">
            <a:off x="839945" y="2324009"/>
            <a:ext cx="1858299" cy="0"/>
          </a:xfrm>
          <a:prstGeom prst="line">
            <a:avLst/>
          </a:prstGeom>
          <a:ln w="76200" cap="flat">
            <a:solidFill>
              <a:srgbClr val="CE8CA5"/>
            </a:solidFill>
            <a:prstDash val="solid"/>
            <a:headEnd type="none" w="sm" len="sm"/>
            <a:tailEnd type="none" w="sm" len="sm"/>
          </a:ln>
        </p:spPr>
      </p:sp>
      <p:sp>
        <p:nvSpPr>
          <p:cNvPr id="6" name="Freeform 6"/>
          <p:cNvSpPr/>
          <p:nvPr/>
        </p:nvSpPr>
        <p:spPr>
          <a:xfrm>
            <a:off x="117658" y="3049422"/>
            <a:ext cx="4192433" cy="5492087"/>
          </a:xfrm>
          <a:custGeom>
            <a:avLst/>
            <a:gdLst/>
            <a:ahLst/>
            <a:cxnLst/>
            <a:rect l="l" t="t" r="r" b="b"/>
            <a:pathLst>
              <a:path w="4192433" h="5492087">
                <a:moveTo>
                  <a:pt x="0" y="0"/>
                </a:moveTo>
                <a:lnTo>
                  <a:pt x="4192433" y="0"/>
                </a:lnTo>
                <a:lnTo>
                  <a:pt x="4192433" y="5492087"/>
                </a:lnTo>
                <a:lnTo>
                  <a:pt x="0" y="5492087"/>
                </a:lnTo>
                <a:lnTo>
                  <a:pt x="0" y="0"/>
                </a:lnTo>
                <a:close/>
              </a:path>
            </a:pathLst>
          </a:custGeom>
          <a:blipFill>
            <a:blip r:embed="rId2"/>
            <a:stretch>
              <a:fillRect/>
            </a:stretch>
          </a:blipFill>
        </p:spPr>
      </p:sp>
      <p:sp>
        <p:nvSpPr>
          <p:cNvPr id="7" name="Freeform 7"/>
          <p:cNvSpPr/>
          <p:nvPr/>
        </p:nvSpPr>
        <p:spPr>
          <a:xfrm>
            <a:off x="4884251" y="3049422"/>
            <a:ext cx="4259749" cy="5476820"/>
          </a:xfrm>
          <a:custGeom>
            <a:avLst/>
            <a:gdLst/>
            <a:ahLst/>
            <a:cxnLst/>
            <a:rect l="l" t="t" r="r" b="b"/>
            <a:pathLst>
              <a:path w="4259749" h="5476820">
                <a:moveTo>
                  <a:pt x="0" y="0"/>
                </a:moveTo>
                <a:lnTo>
                  <a:pt x="4259749" y="0"/>
                </a:lnTo>
                <a:lnTo>
                  <a:pt x="4259749" y="5476820"/>
                </a:lnTo>
                <a:lnTo>
                  <a:pt x="0" y="5476820"/>
                </a:lnTo>
                <a:lnTo>
                  <a:pt x="0" y="0"/>
                </a:lnTo>
                <a:close/>
              </a:path>
            </a:pathLst>
          </a:custGeom>
          <a:blipFill>
            <a:blip r:embed="rId3"/>
            <a:stretch>
              <a:fillRect/>
            </a:stretch>
          </a:blipFill>
        </p:spPr>
      </p:sp>
      <p:sp>
        <p:nvSpPr>
          <p:cNvPr id="8" name="Freeform 8"/>
          <p:cNvSpPr/>
          <p:nvPr/>
        </p:nvSpPr>
        <p:spPr>
          <a:xfrm>
            <a:off x="4356802" y="5458458"/>
            <a:ext cx="480737" cy="500768"/>
          </a:xfrm>
          <a:custGeom>
            <a:avLst/>
            <a:gdLst/>
            <a:ahLst/>
            <a:cxnLst/>
            <a:rect l="l" t="t" r="r" b="b"/>
            <a:pathLst>
              <a:path w="480737" h="500768">
                <a:moveTo>
                  <a:pt x="0" y="0"/>
                </a:moveTo>
                <a:lnTo>
                  <a:pt x="480738" y="0"/>
                </a:lnTo>
                <a:lnTo>
                  <a:pt x="480738" y="500768"/>
                </a:lnTo>
                <a:lnTo>
                  <a:pt x="0" y="500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335579" y="268304"/>
            <a:ext cx="1920405" cy="1124585"/>
          </a:xfrm>
          <a:custGeom>
            <a:avLst/>
            <a:gdLst/>
            <a:ahLst/>
            <a:cxnLst/>
            <a:rect l="l" t="t" r="r" b="b"/>
            <a:pathLst>
              <a:path w="1920405" h="1124585">
                <a:moveTo>
                  <a:pt x="0" y="0"/>
                </a:moveTo>
                <a:lnTo>
                  <a:pt x="1920404" y="0"/>
                </a:lnTo>
                <a:lnTo>
                  <a:pt x="1920404" y="1124585"/>
                </a:lnTo>
                <a:lnTo>
                  <a:pt x="0" y="1124585"/>
                </a:lnTo>
                <a:lnTo>
                  <a:pt x="0" y="0"/>
                </a:lnTo>
                <a:close/>
              </a:path>
            </a:pathLst>
          </a:custGeom>
          <a:blipFill>
            <a:blip r:embed="rId6">
              <a:extLst>
                <a:ext uri="{96DAC541-7B7A-43D3-8B79-37D633B846F1}">
                  <asvg:svgBlip xmlns:asvg="http://schemas.microsoft.com/office/drawing/2016/SVG/main" r:embed="rId7"/>
                </a:ext>
              </a:extLst>
            </a:blip>
            <a:stretch>
              <a:fillRect l="-485597"/>
            </a:stretch>
          </a:blipFill>
        </p:spPr>
      </p:sp>
      <p:sp>
        <p:nvSpPr>
          <p:cNvPr id="10" name="Freeform 10"/>
          <p:cNvSpPr/>
          <p:nvPr/>
        </p:nvSpPr>
        <p:spPr>
          <a:xfrm>
            <a:off x="9561155" y="426394"/>
            <a:ext cx="1194485" cy="803291"/>
          </a:xfrm>
          <a:custGeom>
            <a:avLst/>
            <a:gdLst/>
            <a:ahLst/>
            <a:cxnLst/>
            <a:rect l="l" t="t" r="r" b="b"/>
            <a:pathLst>
              <a:path w="1194485" h="803291">
                <a:moveTo>
                  <a:pt x="0" y="0"/>
                </a:moveTo>
                <a:lnTo>
                  <a:pt x="1194485" y="0"/>
                </a:lnTo>
                <a:lnTo>
                  <a:pt x="1194485" y="803291"/>
                </a:lnTo>
                <a:lnTo>
                  <a:pt x="0" y="803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9335579" y="1768969"/>
            <a:ext cx="1920405" cy="1124585"/>
          </a:xfrm>
          <a:custGeom>
            <a:avLst/>
            <a:gdLst/>
            <a:ahLst/>
            <a:cxnLst/>
            <a:rect l="l" t="t" r="r" b="b"/>
            <a:pathLst>
              <a:path w="1920405" h="1124585">
                <a:moveTo>
                  <a:pt x="0" y="0"/>
                </a:moveTo>
                <a:lnTo>
                  <a:pt x="1920404" y="0"/>
                </a:lnTo>
                <a:lnTo>
                  <a:pt x="1920404" y="1124584"/>
                </a:lnTo>
                <a:lnTo>
                  <a:pt x="0" y="1124584"/>
                </a:lnTo>
                <a:lnTo>
                  <a:pt x="0" y="0"/>
                </a:lnTo>
                <a:close/>
              </a:path>
            </a:pathLst>
          </a:custGeom>
          <a:blipFill>
            <a:blip r:embed="rId6">
              <a:extLst>
                <a:ext uri="{96DAC541-7B7A-43D3-8B79-37D633B846F1}">
                  <asvg:svgBlip xmlns:asvg="http://schemas.microsoft.com/office/drawing/2016/SVG/main" r:embed="rId7"/>
                </a:ext>
              </a:extLst>
            </a:blip>
            <a:stretch>
              <a:fillRect l="-485597"/>
            </a:stretch>
          </a:blipFill>
        </p:spPr>
      </p:sp>
      <p:sp>
        <p:nvSpPr>
          <p:cNvPr id="12" name="Freeform 12"/>
          <p:cNvSpPr/>
          <p:nvPr/>
        </p:nvSpPr>
        <p:spPr>
          <a:xfrm>
            <a:off x="9695065" y="1923232"/>
            <a:ext cx="816058" cy="816058"/>
          </a:xfrm>
          <a:custGeom>
            <a:avLst/>
            <a:gdLst/>
            <a:ahLst/>
            <a:cxnLst/>
            <a:rect l="l" t="t" r="r" b="b"/>
            <a:pathLst>
              <a:path w="816058" h="816058">
                <a:moveTo>
                  <a:pt x="0" y="0"/>
                </a:moveTo>
                <a:lnTo>
                  <a:pt x="816058" y="0"/>
                </a:lnTo>
                <a:lnTo>
                  <a:pt x="816058" y="816058"/>
                </a:lnTo>
                <a:lnTo>
                  <a:pt x="0" y="8160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335039" y="7182485"/>
            <a:ext cx="1920405" cy="1124585"/>
          </a:xfrm>
          <a:custGeom>
            <a:avLst/>
            <a:gdLst/>
            <a:ahLst/>
            <a:cxnLst/>
            <a:rect l="l" t="t" r="r" b="b"/>
            <a:pathLst>
              <a:path w="1920405" h="1124585">
                <a:moveTo>
                  <a:pt x="0" y="0"/>
                </a:moveTo>
                <a:lnTo>
                  <a:pt x="1920405" y="0"/>
                </a:lnTo>
                <a:lnTo>
                  <a:pt x="1920405" y="1124585"/>
                </a:lnTo>
                <a:lnTo>
                  <a:pt x="0" y="1124585"/>
                </a:lnTo>
                <a:lnTo>
                  <a:pt x="0" y="0"/>
                </a:lnTo>
                <a:close/>
              </a:path>
            </a:pathLst>
          </a:custGeom>
          <a:blipFill>
            <a:blip r:embed="rId6">
              <a:extLst>
                <a:ext uri="{96DAC541-7B7A-43D3-8B79-37D633B846F1}">
                  <asvg:svgBlip xmlns:asvg="http://schemas.microsoft.com/office/drawing/2016/SVG/main" r:embed="rId7"/>
                </a:ext>
              </a:extLst>
            </a:blip>
            <a:stretch>
              <a:fillRect l="-485597"/>
            </a:stretch>
          </a:blipFill>
        </p:spPr>
      </p:sp>
      <p:sp>
        <p:nvSpPr>
          <p:cNvPr id="14" name="Freeform 14"/>
          <p:cNvSpPr/>
          <p:nvPr/>
        </p:nvSpPr>
        <p:spPr>
          <a:xfrm>
            <a:off x="9815913" y="7335814"/>
            <a:ext cx="780097" cy="817926"/>
          </a:xfrm>
          <a:custGeom>
            <a:avLst/>
            <a:gdLst/>
            <a:ahLst/>
            <a:cxnLst/>
            <a:rect l="l" t="t" r="r" b="b"/>
            <a:pathLst>
              <a:path w="780097" h="817926">
                <a:moveTo>
                  <a:pt x="0" y="0"/>
                </a:moveTo>
                <a:lnTo>
                  <a:pt x="780097" y="0"/>
                </a:lnTo>
                <a:lnTo>
                  <a:pt x="780097" y="817926"/>
                </a:lnTo>
                <a:lnTo>
                  <a:pt x="0" y="8179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9340766" y="9069070"/>
            <a:ext cx="1920405" cy="1124585"/>
          </a:xfrm>
          <a:custGeom>
            <a:avLst/>
            <a:gdLst/>
            <a:ahLst/>
            <a:cxnLst/>
            <a:rect l="l" t="t" r="r" b="b"/>
            <a:pathLst>
              <a:path w="1920405" h="1124585">
                <a:moveTo>
                  <a:pt x="0" y="0"/>
                </a:moveTo>
                <a:lnTo>
                  <a:pt x="1920404" y="0"/>
                </a:lnTo>
                <a:lnTo>
                  <a:pt x="1920404" y="1124584"/>
                </a:lnTo>
                <a:lnTo>
                  <a:pt x="0" y="1124584"/>
                </a:lnTo>
                <a:lnTo>
                  <a:pt x="0" y="0"/>
                </a:lnTo>
                <a:close/>
              </a:path>
            </a:pathLst>
          </a:custGeom>
          <a:blipFill>
            <a:blip r:embed="rId6">
              <a:extLst>
                <a:ext uri="{96DAC541-7B7A-43D3-8B79-37D633B846F1}">
                  <asvg:svgBlip xmlns:asvg="http://schemas.microsoft.com/office/drawing/2016/SVG/main" r:embed="rId7"/>
                </a:ext>
              </a:extLst>
            </a:blip>
            <a:stretch>
              <a:fillRect l="-485597"/>
            </a:stretch>
          </a:blipFill>
        </p:spPr>
      </p:sp>
      <p:sp>
        <p:nvSpPr>
          <p:cNvPr id="16" name="Freeform 16"/>
          <p:cNvSpPr/>
          <p:nvPr/>
        </p:nvSpPr>
        <p:spPr>
          <a:xfrm>
            <a:off x="9914815" y="9212165"/>
            <a:ext cx="681195" cy="838394"/>
          </a:xfrm>
          <a:custGeom>
            <a:avLst/>
            <a:gdLst/>
            <a:ahLst/>
            <a:cxnLst/>
            <a:rect l="l" t="t" r="r" b="b"/>
            <a:pathLst>
              <a:path w="681195" h="838394">
                <a:moveTo>
                  <a:pt x="0" y="0"/>
                </a:moveTo>
                <a:lnTo>
                  <a:pt x="681195" y="0"/>
                </a:lnTo>
                <a:lnTo>
                  <a:pt x="681195" y="838394"/>
                </a:lnTo>
                <a:lnTo>
                  <a:pt x="0" y="8383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TextBox 17"/>
          <p:cNvSpPr txBox="1"/>
          <p:nvPr/>
        </p:nvSpPr>
        <p:spPr>
          <a:xfrm>
            <a:off x="839945" y="887746"/>
            <a:ext cx="5925861" cy="1352259"/>
          </a:xfrm>
          <a:prstGeom prst="rect">
            <a:avLst/>
          </a:prstGeom>
        </p:spPr>
        <p:txBody>
          <a:bodyPr lIns="0" tIns="0" rIns="0" bIns="0" rtlCol="0" anchor="t">
            <a:spAutoFit/>
          </a:bodyPr>
          <a:lstStyle/>
          <a:p>
            <a:pPr algn="l">
              <a:lnSpc>
                <a:spcPts val="5233"/>
              </a:lnSpc>
            </a:pPr>
            <a:r>
              <a:rPr lang="en-US" sz="4984" b="1">
                <a:solidFill>
                  <a:srgbClr val="F5E8DA"/>
                </a:solidFill>
                <a:latin typeface="Inter Bold"/>
                <a:ea typeface="Inter Bold"/>
                <a:cs typeface="Inter Bold"/>
                <a:sym typeface="Inter Bold"/>
              </a:rPr>
              <a:t>DATA CLEANING &amp; PREPROCESSING</a:t>
            </a:r>
          </a:p>
        </p:txBody>
      </p:sp>
      <p:sp>
        <p:nvSpPr>
          <p:cNvPr id="18" name="TextBox 18"/>
          <p:cNvSpPr txBox="1"/>
          <p:nvPr/>
        </p:nvSpPr>
        <p:spPr>
          <a:xfrm>
            <a:off x="11296622" y="218122"/>
            <a:ext cx="5962678" cy="349250"/>
          </a:xfrm>
          <a:prstGeom prst="rect">
            <a:avLst/>
          </a:prstGeom>
        </p:spPr>
        <p:txBody>
          <a:bodyPr lIns="0" tIns="0" rIns="0" bIns="0" rtlCol="0" anchor="t">
            <a:spAutoFit/>
          </a:bodyPr>
          <a:lstStyle/>
          <a:p>
            <a:pPr marL="0" lvl="0" indent="0" algn="l">
              <a:lnSpc>
                <a:spcPts val="2800"/>
              </a:lnSpc>
            </a:pPr>
            <a:r>
              <a:rPr lang="en-US" sz="2000" b="1" spc="100">
                <a:solidFill>
                  <a:srgbClr val="191919"/>
                </a:solidFill>
                <a:latin typeface="Open Sans Bold"/>
                <a:ea typeface="Open Sans Bold"/>
                <a:cs typeface="Open Sans Bold"/>
                <a:sym typeface="Open Sans Bold"/>
              </a:rPr>
              <a:t> Re</a:t>
            </a:r>
            <a:r>
              <a:rPr lang="en-US" sz="2000" b="1" u="none" spc="100">
                <a:solidFill>
                  <a:srgbClr val="191919"/>
                </a:solidFill>
                <a:latin typeface="Open Sans Bold"/>
                <a:ea typeface="Open Sans Bold"/>
                <a:cs typeface="Open Sans Bold"/>
                <a:sym typeface="Open Sans Bold"/>
              </a:rPr>
              <a:t>move Irrelevant Columns</a:t>
            </a:r>
          </a:p>
        </p:txBody>
      </p:sp>
      <p:sp>
        <p:nvSpPr>
          <p:cNvPr id="19" name="TextBox 19"/>
          <p:cNvSpPr txBox="1"/>
          <p:nvPr/>
        </p:nvSpPr>
        <p:spPr>
          <a:xfrm>
            <a:off x="11617637" y="500697"/>
            <a:ext cx="5962678" cy="752475"/>
          </a:xfrm>
          <a:prstGeom prst="rect">
            <a:avLst/>
          </a:prstGeom>
        </p:spPr>
        <p:txBody>
          <a:bodyPr lIns="0" tIns="0" rIns="0" bIns="0" rtlCol="0" anchor="t">
            <a:spAutoFit/>
          </a:bodyPr>
          <a:lstStyle/>
          <a:p>
            <a:pPr algn="l">
              <a:lnSpc>
                <a:spcPts val="3000"/>
              </a:lnSpc>
            </a:pPr>
            <a:r>
              <a:rPr lang="en-US" sz="2000" spc="40">
                <a:solidFill>
                  <a:srgbClr val="191919"/>
                </a:solidFill>
                <a:latin typeface="Open Sans"/>
                <a:ea typeface="Open Sans"/>
                <a:cs typeface="Open Sans"/>
                <a:sym typeface="Open Sans"/>
              </a:rPr>
              <a:t>Dropped the customerID column as it does not contribute to churn prediction.</a:t>
            </a:r>
          </a:p>
        </p:txBody>
      </p:sp>
      <p:sp>
        <p:nvSpPr>
          <p:cNvPr id="20" name="TextBox 20"/>
          <p:cNvSpPr txBox="1"/>
          <p:nvPr/>
        </p:nvSpPr>
        <p:spPr>
          <a:xfrm>
            <a:off x="11296622" y="1733460"/>
            <a:ext cx="5962678" cy="349250"/>
          </a:xfrm>
          <a:prstGeom prst="rect">
            <a:avLst/>
          </a:prstGeom>
        </p:spPr>
        <p:txBody>
          <a:bodyPr lIns="0" tIns="0" rIns="0" bIns="0" rtlCol="0" anchor="t">
            <a:spAutoFit/>
          </a:bodyPr>
          <a:lstStyle/>
          <a:p>
            <a:pPr marL="0" lvl="0" indent="0" algn="l">
              <a:lnSpc>
                <a:spcPts val="2800"/>
              </a:lnSpc>
            </a:pPr>
            <a:r>
              <a:rPr lang="en-US" sz="2000" b="1" spc="100">
                <a:solidFill>
                  <a:srgbClr val="191919"/>
                </a:solidFill>
                <a:latin typeface="Open Sans Bold"/>
                <a:ea typeface="Open Sans Bold"/>
                <a:cs typeface="Open Sans Bold"/>
                <a:sym typeface="Open Sans Bold"/>
              </a:rPr>
              <a:t> Check for Missing </a:t>
            </a:r>
            <a:r>
              <a:rPr lang="en-US" sz="2000" b="1" u="none" spc="100">
                <a:solidFill>
                  <a:srgbClr val="191919"/>
                </a:solidFill>
                <a:latin typeface="Open Sans Bold"/>
                <a:ea typeface="Open Sans Bold"/>
                <a:cs typeface="Open Sans Bold"/>
                <a:sym typeface="Open Sans Bold"/>
              </a:rPr>
              <a:t>and Duplicate Values</a:t>
            </a:r>
          </a:p>
        </p:txBody>
      </p:sp>
      <p:sp>
        <p:nvSpPr>
          <p:cNvPr id="21" name="TextBox 21"/>
          <p:cNvSpPr txBox="1"/>
          <p:nvPr/>
        </p:nvSpPr>
        <p:spPr>
          <a:xfrm>
            <a:off x="11797689" y="2069717"/>
            <a:ext cx="5962678" cy="371475"/>
          </a:xfrm>
          <a:prstGeom prst="rect">
            <a:avLst/>
          </a:prstGeom>
        </p:spPr>
        <p:txBody>
          <a:bodyPr lIns="0" tIns="0" rIns="0" bIns="0" rtlCol="0" anchor="t">
            <a:spAutoFit/>
          </a:bodyPr>
          <a:lstStyle/>
          <a:p>
            <a:pPr algn="l">
              <a:lnSpc>
                <a:spcPts val="3000"/>
              </a:lnSpc>
            </a:pPr>
            <a:r>
              <a:rPr lang="en-US" sz="2000" spc="40">
                <a:solidFill>
                  <a:srgbClr val="191919"/>
                </a:solidFill>
                <a:latin typeface="Open Sans"/>
                <a:ea typeface="Open Sans"/>
                <a:cs typeface="Open Sans"/>
                <a:sym typeface="Open Sans"/>
              </a:rPr>
              <a:t>No duplicates and no missing values initially</a:t>
            </a:r>
          </a:p>
        </p:txBody>
      </p:sp>
      <p:sp>
        <p:nvSpPr>
          <p:cNvPr id="22" name="TextBox 22"/>
          <p:cNvSpPr txBox="1"/>
          <p:nvPr/>
        </p:nvSpPr>
        <p:spPr>
          <a:xfrm>
            <a:off x="11446483" y="3109769"/>
            <a:ext cx="6059519" cy="349250"/>
          </a:xfrm>
          <a:prstGeom prst="rect">
            <a:avLst/>
          </a:prstGeom>
        </p:spPr>
        <p:txBody>
          <a:bodyPr lIns="0" tIns="0" rIns="0" bIns="0" rtlCol="0" anchor="t">
            <a:spAutoFit/>
          </a:bodyPr>
          <a:lstStyle/>
          <a:p>
            <a:pPr marL="0" lvl="0" indent="0" algn="l">
              <a:lnSpc>
                <a:spcPts val="2800"/>
              </a:lnSpc>
            </a:pPr>
            <a:r>
              <a:rPr lang="en-US" sz="2000" b="1" spc="100">
                <a:solidFill>
                  <a:srgbClr val="191919"/>
                </a:solidFill>
                <a:latin typeface="Open Sans Bold"/>
                <a:ea typeface="Open Sans Bold"/>
                <a:cs typeface="Open Sans Bold"/>
                <a:sym typeface="Open Sans Bold"/>
              </a:rPr>
              <a:t>Convert totalCharge</a:t>
            </a:r>
            <a:r>
              <a:rPr lang="en-US" sz="2000" b="1" u="none" spc="100">
                <a:solidFill>
                  <a:srgbClr val="191919"/>
                </a:solidFill>
                <a:latin typeface="Open Sans Bold"/>
                <a:ea typeface="Open Sans Bold"/>
                <a:cs typeface="Open Sans Bold"/>
                <a:sym typeface="Open Sans Bold"/>
              </a:rPr>
              <a:t>s to Numeric</a:t>
            </a:r>
          </a:p>
        </p:txBody>
      </p:sp>
      <p:sp>
        <p:nvSpPr>
          <p:cNvPr id="23" name="TextBox 23"/>
          <p:cNvSpPr txBox="1"/>
          <p:nvPr/>
        </p:nvSpPr>
        <p:spPr>
          <a:xfrm>
            <a:off x="11503401" y="3506644"/>
            <a:ext cx="6324659" cy="1256665"/>
          </a:xfrm>
          <a:prstGeom prst="rect">
            <a:avLst/>
          </a:prstGeom>
        </p:spPr>
        <p:txBody>
          <a:bodyPr lIns="0" tIns="0" rIns="0" bIns="0" rtlCol="0" anchor="t">
            <a:spAutoFit/>
          </a:bodyPr>
          <a:lstStyle/>
          <a:p>
            <a:pPr marL="431801" lvl="1" indent="-215900" algn="l">
              <a:lnSpc>
                <a:spcPts val="2480"/>
              </a:lnSpc>
              <a:buFont typeface="Arial"/>
              <a:buChar char="•"/>
            </a:pPr>
            <a:r>
              <a:rPr lang="en-US" sz="2000" spc="40">
                <a:solidFill>
                  <a:srgbClr val="191919"/>
                </a:solidFill>
                <a:latin typeface="Open Sans"/>
                <a:ea typeface="Open Sans"/>
                <a:cs typeface="Open Sans"/>
                <a:sym typeface="Open Sans"/>
              </a:rPr>
              <a:t>The totalCharges column was incorrectly stored as object type.</a:t>
            </a:r>
          </a:p>
          <a:p>
            <a:pPr marL="431801" lvl="1" indent="-215900" algn="l">
              <a:lnSpc>
                <a:spcPts val="2480"/>
              </a:lnSpc>
              <a:buFont typeface="Arial"/>
              <a:buChar char="•"/>
            </a:pPr>
            <a:r>
              <a:rPr lang="en-US" sz="2000" spc="40">
                <a:solidFill>
                  <a:srgbClr val="191919"/>
                </a:solidFill>
                <a:latin typeface="Open Sans"/>
                <a:ea typeface="Open Sans"/>
                <a:cs typeface="Open Sans"/>
                <a:sym typeface="Open Sans"/>
              </a:rPr>
              <a:t>Converted it to numeric using pd.to_numeric() with errors='coerce'</a:t>
            </a:r>
          </a:p>
        </p:txBody>
      </p:sp>
      <p:sp>
        <p:nvSpPr>
          <p:cNvPr id="24" name="TextBox 24"/>
          <p:cNvSpPr txBox="1"/>
          <p:nvPr/>
        </p:nvSpPr>
        <p:spPr>
          <a:xfrm>
            <a:off x="11617637" y="5095875"/>
            <a:ext cx="5602575" cy="349250"/>
          </a:xfrm>
          <a:prstGeom prst="rect">
            <a:avLst/>
          </a:prstGeom>
        </p:spPr>
        <p:txBody>
          <a:bodyPr lIns="0" tIns="0" rIns="0" bIns="0" rtlCol="0" anchor="t">
            <a:spAutoFit/>
          </a:bodyPr>
          <a:lstStyle/>
          <a:p>
            <a:pPr marL="0" lvl="0" indent="0" algn="l">
              <a:lnSpc>
                <a:spcPts val="2800"/>
              </a:lnSpc>
            </a:pPr>
            <a:r>
              <a:rPr lang="en-US" sz="2000" b="1" spc="100">
                <a:solidFill>
                  <a:srgbClr val="191919"/>
                </a:solidFill>
                <a:latin typeface="Open Sans Bold"/>
                <a:ea typeface="Open Sans Bold"/>
                <a:cs typeface="Open Sans Bold"/>
                <a:sym typeface="Open Sans Bold"/>
              </a:rPr>
              <a:t>H</a:t>
            </a:r>
            <a:r>
              <a:rPr lang="en-US" sz="2000" b="1" u="none" spc="100">
                <a:solidFill>
                  <a:srgbClr val="191919"/>
                </a:solidFill>
                <a:latin typeface="Open Sans Bold"/>
                <a:ea typeface="Open Sans Bold"/>
                <a:cs typeface="Open Sans Bold"/>
                <a:sym typeface="Open Sans Bold"/>
              </a:rPr>
              <a:t>andle Missing Values</a:t>
            </a:r>
          </a:p>
        </p:txBody>
      </p:sp>
      <p:sp>
        <p:nvSpPr>
          <p:cNvPr id="25" name="TextBox 25"/>
          <p:cNvSpPr txBox="1"/>
          <p:nvPr/>
        </p:nvSpPr>
        <p:spPr>
          <a:xfrm>
            <a:off x="11797689" y="5435600"/>
            <a:ext cx="6490311" cy="1256665"/>
          </a:xfrm>
          <a:prstGeom prst="rect">
            <a:avLst/>
          </a:prstGeom>
        </p:spPr>
        <p:txBody>
          <a:bodyPr lIns="0" tIns="0" rIns="0" bIns="0" rtlCol="0" anchor="t">
            <a:spAutoFit/>
          </a:bodyPr>
          <a:lstStyle/>
          <a:p>
            <a:pPr marL="431801" lvl="1" indent="-215900" algn="l">
              <a:lnSpc>
                <a:spcPts val="2480"/>
              </a:lnSpc>
              <a:buFont typeface="Arial"/>
              <a:buChar char="•"/>
            </a:pPr>
            <a:r>
              <a:rPr lang="en-US" sz="2000" spc="40">
                <a:solidFill>
                  <a:srgbClr val="191919"/>
                </a:solidFill>
                <a:latin typeface="Open Sans"/>
                <a:ea typeface="Open Sans"/>
                <a:cs typeface="Open Sans"/>
                <a:sym typeface="Open Sans"/>
              </a:rPr>
              <a:t>After conversion, 11 rows had missing totalCharges values.</a:t>
            </a:r>
          </a:p>
          <a:p>
            <a:pPr marL="431801" lvl="1" indent="-215900" algn="l">
              <a:lnSpc>
                <a:spcPts val="2480"/>
              </a:lnSpc>
              <a:buFont typeface="Arial"/>
              <a:buChar char="•"/>
            </a:pPr>
            <a:r>
              <a:rPr lang="en-US" sz="2000" spc="40">
                <a:solidFill>
                  <a:srgbClr val="191919"/>
                </a:solidFill>
                <a:latin typeface="Open Sans"/>
                <a:ea typeface="Open Sans"/>
                <a:cs typeface="Open Sans"/>
                <a:sym typeface="Open Sans"/>
              </a:rPr>
              <a:t>These rows were removed to ensure clean numerical analysis.</a:t>
            </a:r>
          </a:p>
        </p:txBody>
      </p:sp>
      <p:sp>
        <p:nvSpPr>
          <p:cNvPr id="26" name="TextBox 26"/>
          <p:cNvSpPr txBox="1"/>
          <p:nvPr/>
        </p:nvSpPr>
        <p:spPr>
          <a:xfrm>
            <a:off x="11617637" y="6810343"/>
            <a:ext cx="6096187" cy="349250"/>
          </a:xfrm>
          <a:prstGeom prst="rect">
            <a:avLst/>
          </a:prstGeom>
        </p:spPr>
        <p:txBody>
          <a:bodyPr lIns="0" tIns="0" rIns="0" bIns="0" rtlCol="0" anchor="t">
            <a:spAutoFit/>
          </a:bodyPr>
          <a:lstStyle/>
          <a:p>
            <a:pPr marL="0" lvl="0" indent="0" algn="l">
              <a:lnSpc>
                <a:spcPts val="2800"/>
              </a:lnSpc>
            </a:pPr>
            <a:r>
              <a:rPr lang="en-US" sz="2000" b="1" spc="100">
                <a:solidFill>
                  <a:srgbClr val="191919"/>
                </a:solidFill>
                <a:latin typeface="Open Sans Bold"/>
                <a:ea typeface="Open Sans Bold"/>
                <a:cs typeface="Open Sans Bold"/>
                <a:sym typeface="Open Sans Bold"/>
              </a:rPr>
              <a:t>E</a:t>
            </a:r>
            <a:r>
              <a:rPr lang="en-US" sz="2000" b="1" u="none" spc="100">
                <a:solidFill>
                  <a:srgbClr val="191919"/>
                </a:solidFill>
                <a:latin typeface="Open Sans Bold"/>
                <a:ea typeface="Open Sans Bold"/>
                <a:cs typeface="Open Sans Bold"/>
                <a:sym typeface="Open Sans Bold"/>
              </a:rPr>
              <a:t>ncode Categorical Data</a:t>
            </a:r>
          </a:p>
        </p:txBody>
      </p:sp>
      <p:sp>
        <p:nvSpPr>
          <p:cNvPr id="27" name="TextBox 27"/>
          <p:cNvSpPr txBox="1"/>
          <p:nvPr/>
        </p:nvSpPr>
        <p:spPr>
          <a:xfrm>
            <a:off x="11894158" y="7150068"/>
            <a:ext cx="6096187" cy="1885315"/>
          </a:xfrm>
          <a:prstGeom prst="rect">
            <a:avLst/>
          </a:prstGeom>
        </p:spPr>
        <p:txBody>
          <a:bodyPr lIns="0" tIns="0" rIns="0" bIns="0" rtlCol="0" anchor="t">
            <a:spAutoFit/>
          </a:bodyPr>
          <a:lstStyle/>
          <a:p>
            <a:pPr marL="431801" lvl="1" indent="-215900" algn="l">
              <a:lnSpc>
                <a:spcPts val="2480"/>
              </a:lnSpc>
              <a:buFont typeface="Arial"/>
              <a:buChar char="•"/>
            </a:pPr>
            <a:r>
              <a:rPr lang="en-US" sz="2000" spc="40">
                <a:solidFill>
                  <a:srgbClr val="191919"/>
                </a:solidFill>
                <a:latin typeface="Open Sans"/>
                <a:ea typeface="Open Sans"/>
                <a:cs typeface="Open Sans"/>
                <a:sym typeface="Open Sans"/>
              </a:rPr>
              <a:t>Mapped all categorical variables to numerical values for model compatibility.</a:t>
            </a:r>
          </a:p>
          <a:p>
            <a:pPr marL="431801" lvl="1" indent="-215900" algn="l">
              <a:lnSpc>
                <a:spcPts val="2480"/>
              </a:lnSpc>
              <a:buFont typeface="Arial"/>
              <a:buChar char="•"/>
            </a:pPr>
            <a:r>
              <a:rPr lang="en-US" sz="2000" spc="40">
                <a:solidFill>
                  <a:srgbClr val="191919"/>
                </a:solidFill>
                <a:latin typeface="Open Sans"/>
                <a:ea typeface="Open Sans"/>
                <a:cs typeface="Open Sans"/>
                <a:sym typeface="Open Sans"/>
              </a:rPr>
              <a:t>Included binary maps (e.g., Yes/No = 1/0) and multi-class mappings (e.g., InternetService: DSL = 0, Fiber optic = 1, etc.).</a:t>
            </a:r>
          </a:p>
          <a:p>
            <a:pPr algn="l">
              <a:lnSpc>
                <a:spcPts val="2480"/>
              </a:lnSpc>
            </a:pPr>
            <a:endParaRPr lang="en-US" sz="2000" spc="40">
              <a:solidFill>
                <a:srgbClr val="191919"/>
              </a:solidFill>
              <a:latin typeface="Open Sans"/>
              <a:ea typeface="Open Sans"/>
              <a:cs typeface="Open Sans"/>
              <a:sym typeface="Open Sans"/>
            </a:endParaRPr>
          </a:p>
        </p:txBody>
      </p:sp>
      <p:sp>
        <p:nvSpPr>
          <p:cNvPr id="28" name="TextBox 28"/>
          <p:cNvSpPr txBox="1"/>
          <p:nvPr/>
        </p:nvSpPr>
        <p:spPr>
          <a:xfrm>
            <a:off x="11617637" y="8980041"/>
            <a:ext cx="5602575" cy="349250"/>
          </a:xfrm>
          <a:prstGeom prst="rect">
            <a:avLst/>
          </a:prstGeom>
        </p:spPr>
        <p:txBody>
          <a:bodyPr lIns="0" tIns="0" rIns="0" bIns="0" rtlCol="0" anchor="t">
            <a:spAutoFit/>
          </a:bodyPr>
          <a:lstStyle/>
          <a:p>
            <a:pPr marL="0" lvl="0" indent="0" algn="l">
              <a:lnSpc>
                <a:spcPts val="2800"/>
              </a:lnSpc>
            </a:pPr>
            <a:r>
              <a:rPr lang="en-US" sz="2000" b="1" spc="100">
                <a:solidFill>
                  <a:srgbClr val="191919"/>
                </a:solidFill>
                <a:latin typeface="Open Sans Bold"/>
                <a:ea typeface="Open Sans Bold"/>
                <a:cs typeface="Open Sans Bold"/>
                <a:sym typeface="Open Sans Bold"/>
              </a:rPr>
              <a:t>Fina</a:t>
            </a:r>
            <a:r>
              <a:rPr lang="en-US" sz="2000" b="1" u="none" spc="100">
                <a:solidFill>
                  <a:srgbClr val="191919"/>
                </a:solidFill>
                <a:latin typeface="Open Sans Bold"/>
                <a:ea typeface="Open Sans Bold"/>
                <a:cs typeface="Open Sans Bold"/>
                <a:sym typeface="Open Sans Bold"/>
              </a:rPr>
              <a:t>l Dataset Summary</a:t>
            </a:r>
          </a:p>
        </p:txBody>
      </p:sp>
      <p:sp>
        <p:nvSpPr>
          <p:cNvPr id="29" name="TextBox 29"/>
          <p:cNvSpPr txBox="1"/>
          <p:nvPr/>
        </p:nvSpPr>
        <p:spPr>
          <a:xfrm>
            <a:off x="11674955" y="9412389"/>
            <a:ext cx="5602575" cy="1133475"/>
          </a:xfrm>
          <a:prstGeom prst="rect">
            <a:avLst/>
          </a:prstGeom>
        </p:spPr>
        <p:txBody>
          <a:bodyPr lIns="0" tIns="0" rIns="0" bIns="0" rtlCol="0" anchor="t">
            <a:spAutoFit/>
          </a:bodyPr>
          <a:lstStyle/>
          <a:p>
            <a:pPr marL="431801" lvl="1" indent="-215900" algn="l">
              <a:lnSpc>
                <a:spcPts val="3000"/>
              </a:lnSpc>
              <a:buFont typeface="Arial"/>
              <a:buChar char="•"/>
            </a:pPr>
            <a:r>
              <a:rPr lang="en-US" sz="2000" spc="40">
                <a:solidFill>
                  <a:srgbClr val="191919"/>
                </a:solidFill>
                <a:latin typeface="Open Sans"/>
                <a:ea typeface="Open Sans"/>
                <a:cs typeface="Open Sans"/>
                <a:sym typeface="Open Sans"/>
              </a:rPr>
              <a:t>Rows after cleaning: 7,010</a:t>
            </a:r>
          </a:p>
          <a:p>
            <a:pPr marL="431801" lvl="1" indent="-215900" algn="l">
              <a:lnSpc>
                <a:spcPts val="3000"/>
              </a:lnSpc>
              <a:buFont typeface="Arial"/>
              <a:buChar char="•"/>
            </a:pPr>
            <a:r>
              <a:rPr lang="en-US" sz="2000" spc="40">
                <a:solidFill>
                  <a:srgbClr val="191919"/>
                </a:solidFill>
                <a:latin typeface="Open Sans"/>
                <a:ea typeface="Open Sans"/>
                <a:cs typeface="Open Sans"/>
                <a:sym typeface="Open Sans"/>
              </a:rPr>
              <a:t>Columns: 20</a:t>
            </a:r>
          </a:p>
          <a:p>
            <a:pPr algn="l">
              <a:lnSpc>
                <a:spcPts val="3000"/>
              </a:lnSpc>
            </a:pPr>
            <a:endParaRPr lang="en-US" sz="2000" spc="40">
              <a:solidFill>
                <a:srgbClr val="191919"/>
              </a:solidFill>
              <a:latin typeface="Open Sans"/>
              <a:ea typeface="Open Sans"/>
              <a:cs typeface="Open Sans"/>
              <a:sym typeface="Open Sans"/>
            </a:endParaRPr>
          </a:p>
        </p:txBody>
      </p:sp>
      <p:sp>
        <p:nvSpPr>
          <p:cNvPr id="30" name="Freeform 30"/>
          <p:cNvSpPr/>
          <p:nvPr/>
        </p:nvSpPr>
        <p:spPr>
          <a:xfrm>
            <a:off x="9335039" y="3409315"/>
            <a:ext cx="1920405" cy="1124585"/>
          </a:xfrm>
          <a:custGeom>
            <a:avLst/>
            <a:gdLst/>
            <a:ahLst/>
            <a:cxnLst/>
            <a:rect l="l" t="t" r="r" b="b"/>
            <a:pathLst>
              <a:path w="1920405" h="1124585">
                <a:moveTo>
                  <a:pt x="0" y="0"/>
                </a:moveTo>
                <a:lnTo>
                  <a:pt x="1920405" y="0"/>
                </a:lnTo>
                <a:lnTo>
                  <a:pt x="1920405" y="1124585"/>
                </a:lnTo>
                <a:lnTo>
                  <a:pt x="0" y="1124585"/>
                </a:lnTo>
                <a:lnTo>
                  <a:pt x="0" y="0"/>
                </a:lnTo>
                <a:close/>
              </a:path>
            </a:pathLst>
          </a:custGeom>
          <a:blipFill>
            <a:blip r:embed="rId6">
              <a:extLst>
                <a:ext uri="{96DAC541-7B7A-43D3-8B79-37D633B846F1}">
                  <asvg:svgBlip xmlns:asvg="http://schemas.microsoft.com/office/drawing/2016/SVG/main" r:embed="rId7"/>
                </a:ext>
              </a:extLst>
            </a:blip>
            <a:stretch>
              <a:fillRect l="-485597"/>
            </a:stretch>
          </a:blipFill>
        </p:spPr>
      </p:sp>
      <p:sp>
        <p:nvSpPr>
          <p:cNvPr id="31" name="Freeform 31"/>
          <p:cNvSpPr/>
          <p:nvPr/>
        </p:nvSpPr>
        <p:spPr>
          <a:xfrm>
            <a:off x="9716376" y="3562645"/>
            <a:ext cx="817926" cy="817926"/>
          </a:xfrm>
          <a:custGeom>
            <a:avLst/>
            <a:gdLst/>
            <a:ahLst/>
            <a:cxnLst/>
            <a:rect l="l" t="t" r="r" b="b"/>
            <a:pathLst>
              <a:path w="817926" h="817926">
                <a:moveTo>
                  <a:pt x="0" y="0"/>
                </a:moveTo>
                <a:lnTo>
                  <a:pt x="817926" y="0"/>
                </a:lnTo>
                <a:lnTo>
                  <a:pt x="817926" y="817926"/>
                </a:lnTo>
                <a:lnTo>
                  <a:pt x="0" y="8179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2" name="Freeform 32"/>
          <p:cNvSpPr/>
          <p:nvPr/>
        </p:nvSpPr>
        <p:spPr>
          <a:xfrm>
            <a:off x="9340766" y="5295900"/>
            <a:ext cx="1920405" cy="1124585"/>
          </a:xfrm>
          <a:custGeom>
            <a:avLst/>
            <a:gdLst/>
            <a:ahLst/>
            <a:cxnLst/>
            <a:rect l="l" t="t" r="r" b="b"/>
            <a:pathLst>
              <a:path w="1920405" h="1124585">
                <a:moveTo>
                  <a:pt x="0" y="0"/>
                </a:moveTo>
                <a:lnTo>
                  <a:pt x="1920404" y="0"/>
                </a:lnTo>
                <a:lnTo>
                  <a:pt x="1920404" y="1124585"/>
                </a:lnTo>
                <a:lnTo>
                  <a:pt x="0" y="1124585"/>
                </a:lnTo>
                <a:lnTo>
                  <a:pt x="0" y="0"/>
                </a:lnTo>
                <a:close/>
              </a:path>
            </a:pathLst>
          </a:custGeom>
          <a:blipFill>
            <a:blip r:embed="rId6">
              <a:extLst>
                <a:ext uri="{96DAC541-7B7A-43D3-8B79-37D633B846F1}">
                  <asvg:svgBlip xmlns:asvg="http://schemas.microsoft.com/office/drawing/2016/SVG/main" r:embed="rId7"/>
                </a:ext>
              </a:extLst>
            </a:blip>
            <a:stretch>
              <a:fillRect l="-485597"/>
            </a:stretch>
          </a:blipFill>
        </p:spPr>
      </p:sp>
      <p:sp>
        <p:nvSpPr>
          <p:cNvPr id="33" name="Freeform 33"/>
          <p:cNvSpPr/>
          <p:nvPr/>
        </p:nvSpPr>
        <p:spPr>
          <a:xfrm>
            <a:off x="9721563" y="5413122"/>
            <a:ext cx="941343" cy="907220"/>
          </a:xfrm>
          <a:custGeom>
            <a:avLst/>
            <a:gdLst/>
            <a:ahLst/>
            <a:cxnLst/>
            <a:rect l="l" t="t" r="r" b="b"/>
            <a:pathLst>
              <a:path w="941343" h="907220">
                <a:moveTo>
                  <a:pt x="0" y="0"/>
                </a:moveTo>
                <a:lnTo>
                  <a:pt x="941343" y="0"/>
                </a:lnTo>
                <a:lnTo>
                  <a:pt x="941343" y="907219"/>
                </a:lnTo>
                <a:lnTo>
                  <a:pt x="0" y="90721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4" name="TextBox 34"/>
          <p:cNvSpPr txBox="1"/>
          <p:nvPr/>
        </p:nvSpPr>
        <p:spPr>
          <a:xfrm>
            <a:off x="4952335" y="8535767"/>
            <a:ext cx="4123581" cy="290830"/>
          </a:xfrm>
          <a:prstGeom prst="rect">
            <a:avLst/>
          </a:prstGeom>
        </p:spPr>
        <p:txBody>
          <a:bodyPr lIns="0" tIns="0" rIns="0" bIns="0" rtlCol="0" anchor="t">
            <a:spAutoFit/>
          </a:bodyPr>
          <a:lstStyle/>
          <a:p>
            <a:pPr algn="ctr">
              <a:lnSpc>
                <a:spcPts val="2479"/>
              </a:lnSpc>
              <a:spcBef>
                <a:spcPct val="0"/>
              </a:spcBef>
            </a:pPr>
            <a:r>
              <a:rPr lang="en-US" sz="1599" b="1" i="1">
                <a:solidFill>
                  <a:srgbClr val="EAE4D2"/>
                </a:solidFill>
                <a:latin typeface="Open Sans Medium Italics"/>
                <a:ea typeface="Open Sans Medium Italics"/>
                <a:cs typeface="Open Sans Medium Italics"/>
                <a:sym typeface="Open Sans Medium Italics"/>
              </a:rPr>
              <a:t>Data is now fully structured and model-ready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778614" y="0"/>
            <a:ext cx="9027213" cy="6275956"/>
            <a:chOff x="0" y="0"/>
            <a:chExt cx="2377538" cy="1652927"/>
          </a:xfrm>
        </p:grpSpPr>
        <p:sp>
          <p:nvSpPr>
            <p:cNvPr id="3" name="Freeform 3"/>
            <p:cNvSpPr/>
            <p:nvPr/>
          </p:nvSpPr>
          <p:spPr>
            <a:xfrm>
              <a:off x="0" y="0"/>
              <a:ext cx="2377538" cy="1652927"/>
            </a:xfrm>
            <a:custGeom>
              <a:avLst/>
              <a:gdLst/>
              <a:ahLst/>
              <a:cxnLst/>
              <a:rect l="l" t="t" r="r" b="b"/>
              <a:pathLst>
                <a:path w="2377538" h="1652927">
                  <a:moveTo>
                    <a:pt x="0" y="0"/>
                  </a:moveTo>
                  <a:lnTo>
                    <a:pt x="2377538" y="0"/>
                  </a:lnTo>
                  <a:lnTo>
                    <a:pt x="2377538" y="1652927"/>
                  </a:lnTo>
                  <a:lnTo>
                    <a:pt x="0" y="1652927"/>
                  </a:lnTo>
                  <a:close/>
                </a:path>
              </a:pathLst>
            </a:custGeom>
            <a:solidFill>
              <a:srgbClr val="EBA7C0"/>
            </a:solidFill>
          </p:spPr>
        </p:sp>
        <p:sp>
          <p:nvSpPr>
            <p:cNvPr id="4" name="TextBox 4"/>
            <p:cNvSpPr txBox="1"/>
            <p:nvPr/>
          </p:nvSpPr>
          <p:spPr>
            <a:xfrm>
              <a:off x="0" y="-47625"/>
              <a:ext cx="2377538" cy="1700552"/>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0" y="8790247"/>
            <a:ext cx="778614" cy="1496753"/>
            <a:chOff x="0" y="0"/>
            <a:chExt cx="205067" cy="394207"/>
          </a:xfrm>
        </p:grpSpPr>
        <p:sp>
          <p:nvSpPr>
            <p:cNvPr id="6" name="Freeform 6"/>
            <p:cNvSpPr/>
            <p:nvPr/>
          </p:nvSpPr>
          <p:spPr>
            <a:xfrm>
              <a:off x="0" y="0"/>
              <a:ext cx="205067" cy="394207"/>
            </a:xfrm>
            <a:custGeom>
              <a:avLst/>
              <a:gdLst/>
              <a:ahLst/>
              <a:cxnLst/>
              <a:rect l="l" t="t" r="r" b="b"/>
              <a:pathLst>
                <a:path w="205067" h="394207">
                  <a:moveTo>
                    <a:pt x="0" y="0"/>
                  </a:moveTo>
                  <a:lnTo>
                    <a:pt x="205067" y="0"/>
                  </a:lnTo>
                  <a:lnTo>
                    <a:pt x="205067" y="394207"/>
                  </a:lnTo>
                  <a:lnTo>
                    <a:pt x="0" y="394207"/>
                  </a:lnTo>
                  <a:close/>
                </a:path>
              </a:pathLst>
            </a:custGeom>
            <a:solidFill>
              <a:srgbClr val="EBA7C0"/>
            </a:solidFill>
          </p:spPr>
        </p:sp>
        <p:sp>
          <p:nvSpPr>
            <p:cNvPr id="7" name="TextBox 7"/>
            <p:cNvSpPr txBox="1"/>
            <p:nvPr/>
          </p:nvSpPr>
          <p:spPr>
            <a:xfrm>
              <a:off x="0" y="-47625"/>
              <a:ext cx="205067" cy="441832"/>
            </a:xfrm>
            <a:prstGeom prst="rect">
              <a:avLst/>
            </a:prstGeom>
          </p:spPr>
          <p:txBody>
            <a:bodyPr lIns="50800" tIns="50800" rIns="50800" bIns="50800" rtlCol="0" anchor="ctr"/>
            <a:lstStyle/>
            <a:p>
              <a:pPr algn="ctr">
                <a:lnSpc>
                  <a:spcPts val="2479"/>
                </a:lnSpc>
              </a:pPr>
              <a:endParaRPr/>
            </a:p>
          </p:txBody>
        </p:sp>
      </p:grpSp>
      <p:sp>
        <p:nvSpPr>
          <p:cNvPr id="8" name="AutoShape 8"/>
          <p:cNvSpPr/>
          <p:nvPr/>
        </p:nvSpPr>
        <p:spPr>
          <a:xfrm flipV="1">
            <a:off x="1359021" y="1965618"/>
            <a:ext cx="1858299" cy="0"/>
          </a:xfrm>
          <a:prstGeom prst="line">
            <a:avLst/>
          </a:prstGeom>
          <a:ln w="76200" cap="flat">
            <a:solidFill>
              <a:srgbClr val="F5E8DA"/>
            </a:solidFill>
            <a:prstDash val="solid"/>
            <a:headEnd type="none" w="sm" len="sm"/>
            <a:tailEnd type="none" w="sm" len="sm"/>
          </a:ln>
        </p:spPr>
      </p:sp>
      <p:sp>
        <p:nvSpPr>
          <p:cNvPr id="9" name="Freeform 9"/>
          <p:cNvSpPr/>
          <p:nvPr/>
        </p:nvSpPr>
        <p:spPr>
          <a:xfrm>
            <a:off x="778614" y="2051343"/>
            <a:ext cx="3694632" cy="3222870"/>
          </a:xfrm>
          <a:custGeom>
            <a:avLst/>
            <a:gdLst/>
            <a:ahLst/>
            <a:cxnLst/>
            <a:rect l="l" t="t" r="r" b="b"/>
            <a:pathLst>
              <a:path w="3694632" h="3222870">
                <a:moveTo>
                  <a:pt x="0" y="0"/>
                </a:moveTo>
                <a:lnTo>
                  <a:pt x="3694633" y="0"/>
                </a:lnTo>
                <a:lnTo>
                  <a:pt x="3694633" y="3222870"/>
                </a:lnTo>
                <a:lnTo>
                  <a:pt x="0" y="3222870"/>
                </a:lnTo>
                <a:lnTo>
                  <a:pt x="0" y="0"/>
                </a:lnTo>
                <a:close/>
              </a:path>
            </a:pathLst>
          </a:custGeom>
          <a:blipFill>
            <a:blip r:embed="rId2"/>
            <a:stretch>
              <a:fillRect r="-30846"/>
            </a:stretch>
          </a:blipFill>
        </p:spPr>
      </p:sp>
      <p:sp>
        <p:nvSpPr>
          <p:cNvPr id="10" name="Freeform 10"/>
          <p:cNvSpPr/>
          <p:nvPr/>
        </p:nvSpPr>
        <p:spPr>
          <a:xfrm>
            <a:off x="778614" y="7903894"/>
            <a:ext cx="9027213" cy="2369643"/>
          </a:xfrm>
          <a:custGeom>
            <a:avLst/>
            <a:gdLst/>
            <a:ahLst/>
            <a:cxnLst/>
            <a:rect l="l" t="t" r="r" b="b"/>
            <a:pathLst>
              <a:path w="9027213" h="2369643">
                <a:moveTo>
                  <a:pt x="0" y="0"/>
                </a:moveTo>
                <a:lnTo>
                  <a:pt x="9027214" y="0"/>
                </a:lnTo>
                <a:lnTo>
                  <a:pt x="9027214" y="2369643"/>
                </a:lnTo>
                <a:lnTo>
                  <a:pt x="0" y="2369643"/>
                </a:lnTo>
                <a:lnTo>
                  <a:pt x="0" y="0"/>
                </a:lnTo>
                <a:close/>
              </a:path>
            </a:pathLst>
          </a:custGeom>
          <a:blipFill>
            <a:blip r:embed="rId3"/>
            <a:stretch>
              <a:fillRect/>
            </a:stretch>
          </a:blipFill>
        </p:spPr>
      </p:sp>
      <p:sp>
        <p:nvSpPr>
          <p:cNvPr id="11" name="Freeform 11"/>
          <p:cNvSpPr/>
          <p:nvPr/>
        </p:nvSpPr>
        <p:spPr>
          <a:xfrm>
            <a:off x="11623103" y="208088"/>
            <a:ext cx="4835581" cy="3343611"/>
          </a:xfrm>
          <a:custGeom>
            <a:avLst/>
            <a:gdLst/>
            <a:ahLst/>
            <a:cxnLst/>
            <a:rect l="l" t="t" r="r" b="b"/>
            <a:pathLst>
              <a:path w="4835581" h="3343611">
                <a:moveTo>
                  <a:pt x="0" y="0"/>
                </a:moveTo>
                <a:lnTo>
                  <a:pt x="4835581" y="0"/>
                </a:lnTo>
                <a:lnTo>
                  <a:pt x="4835581" y="3343611"/>
                </a:lnTo>
                <a:lnTo>
                  <a:pt x="0" y="3343611"/>
                </a:lnTo>
                <a:lnTo>
                  <a:pt x="0" y="0"/>
                </a:lnTo>
                <a:close/>
              </a:path>
            </a:pathLst>
          </a:custGeom>
          <a:blipFill>
            <a:blip r:embed="rId4"/>
            <a:stretch>
              <a:fillRect/>
            </a:stretch>
          </a:blipFill>
        </p:spPr>
      </p:sp>
      <p:sp>
        <p:nvSpPr>
          <p:cNvPr id="12" name="Freeform 12"/>
          <p:cNvSpPr/>
          <p:nvPr/>
        </p:nvSpPr>
        <p:spPr>
          <a:xfrm>
            <a:off x="5084359" y="2177176"/>
            <a:ext cx="3901614" cy="3097038"/>
          </a:xfrm>
          <a:custGeom>
            <a:avLst/>
            <a:gdLst/>
            <a:ahLst/>
            <a:cxnLst/>
            <a:rect l="l" t="t" r="r" b="b"/>
            <a:pathLst>
              <a:path w="3901614" h="3097038">
                <a:moveTo>
                  <a:pt x="0" y="0"/>
                </a:moveTo>
                <a:lnTo>
                  <a:pt x="3901614" y="0"/>
                </a:lnTo>
                <a:lnTo>
                  <a:pt x="3901614" y="3097037"/>
                </a:lnTo>
                <a:lnTo>
                  <a:pt x="0" y="3097037"/>
                </a:lnTo>
                <a:lnTo>
                  <a:pt x="0" y="0"/>
                </a:lnTo>
                <a:close/>
              </a:path>
            </a:pathLst>
          </a:custGeom>
          <a:blipFill>
            <a:blip r:embed="rId5"/>
            <a:stretch>
              <a:fillRect b="-831"/>
            </a:stretch>
          </a:blipFill>
        </p:spPr>
      </p:sp>
      <p:sp>
        <p:nvSpPr>
          <p:cNvPr id="13" name="Freeform 13"/>
          <p:cNvSpPr/>
          <p:nvPr/>
        </p:nvSpPr>
        <p:spPr>
          <a:xfrm>
            <a:off x="778614" y="5468373"/>
            <a:ext cx="3305349" cy="2435521"/>
          </a:xfrm>
          <a:custGeom>
            <a:avLst/>
            <a:gdLst/>
            <a:ahLst/>
            <a:cxnLst/>
            <a:rect l="l" t="t" r="r" b="b"/>
            <a:pathLst>
              <a:path w="3305349" h="2435521">
                <a:moveTo>
                  <a:pt x="0" y="0"/>
                </a:moveTo>
                <a:lnTo>
                  <a:pt x="3305350" y="0"/>
                </a:lnTo>
                <a:lnTo>
                  <a:pt x="3305350" y="2435521"/>
                </a:lnTo>
                <a:lnTo>
                  <a:pt x="0" y="2435521"/>
                </a:lnTo>
                <a:lnTo>
                  <a:pt x="0" y="0"/>
                </a:lnTo>
                <a:close/>
              </a:path>
            </a:pathLst>
          </a:custGeom>
          <a:blipFill>
            <a:blip r:embed="rId6"/>
            <a:stretch>
              <a:fillRect/>
            </a:stretch>
          </a:blipFill>
        </p:spPr>
      </p:sp>
      <p:sp>
        <p:nvSpPr>
          <p:cNvPr id="14" name="Freeform 14"/>
          <p:cNvSpPr/>
          <p:nvPr/>
        </p:nvSpPr>
        <p:spPr>
          <a:xfrm>
            <a:off x="4083964" y="5468373"/>
            <a:ext cx="3194710" cy="2435521"/>
          </a:xfrm>
          <a:custGeom>
            <a:avLst/>
            <a:gdLst/>
            <a:ahLst/>
            <a:cxnLst/>
            <a:rect l="l" t="t" r="r" b="b"/>
            <a:pathLst>
              <a:path w="3194710" h="2435521">
                <a:moveTo>
                  <a:pt x="0" y="0"/>
                </a:moveTo>
                <a:lnTo>
                  <a:pt x="3194710" y="0"/>
                </a:lnTo>
                <a:lnTo>
                  <a:pt x="3194710" y="2435521"/>
                </a:lnTo>
                <a:lnTo>
                  <a:pt x="0" y="2435521"/>
                </a:lnTo>
                <a:lnTo>
                  <a:pt x="0" y="0"/>
                </a:lnTo>
                <a:close/>
              </a:path>
            </a:pathLst>
          </a:custGeom>
          <a:blipFill>
            <a:blip r:embed="rId7"/>
            <a:stretch>
              <a:fillRect/>
            </a:stretch>
          </a:blipFill>
        </p:spPr>
      </p:sp>
      <p:sp>
        <p:nvSpPr>
          <p:cNvPr id="15" name="Freeform 15"/>
          <p:cNvSpPr/>
          <p:nvPr/>
        </p:nvSpPr>
        <p:spPr>
          <a:xfrm>
            <a:off x="7278674" y="5468373"/>
            <a:ext cx="2507418" cy="2435521"/>
          </a:xfrm>
          <a:custGeom>
            <a:avLst/>
            <a:gdLst/>
            <a:ahLst/>
            <a:cxnLst/>
            <a:rect l="l" t="t" r="r" b="b"/>
            <a:pathLst>
              <a:path w="2507418" h="2435521">
                <a:moveTo>
                  <a:pt x="0" y="0"/>
                </a:moveTo>
                <a:lnTo>
                  <a:pt x="2507418" y="0"/>
                </a:lnTo>
                <a:lnTo>
                  <a:pt x="2507418" y="2435521"/>
                </a:lnTo>
                <a:lnTo>
                  <a:pt x="0" y="2435521"/>
                </a:lnTo>
                <a:lnTo>
                  <a:pt x="0" y="0"/>
                </a:lnTo>
                <a:close/>
              </a:path>
            </a:pathLst>
          </a:custGeom>
          <a:blipFill>
            <a:blip r:embed="rId8"/>
            <a:stretch>
              <a:fillRect/>
            </a:stretch>
          </a:blipFill>
        </p:spPr>
      </p:sp>
      <p:sp>
        <p:nvSpPr>
          <p:cNvPr id="16" name="TextBox 16"/>
          <p:cNvSpPr txBox="1"/>
          <p:nvPr/>
        </p:nvSpPr>
        <p:spPr>
          <a:xfrm>
            <a:off x="1359021" y="552744"/>
            <a:ext cx="6543494" cy="994410"/>
          </a:xfrm>
          <a:prstGeom prst="rect">
            <a:avLst/>
          </a:prstGeom>
        </p:spPr>
        <p:txBody>
          <a:bodyPr lIns="0" tIns="0" rIns="0" bIns="0" rtlCol="0" anchor="t">
            <a:spAutoFit/>
          </a:bodyPr>
          <a:lstStyle/>
          <a:p>
            <a:pPr algn="l">
              <a:lnSpc>
                <a:spcPts val="7560"/>
              </a:lnSpc>
            </a:pPr>
            <a:r>
              <a:rPr lang="en-US" sz="7200" b="1">
                <a:solidFill>
                  <a:srgbClr val="2B192E"/>
                </a:solidFill>
                <a:latin typeface="Inter Bold"/>
                <a:ea typeface="Inter Bold"/>
                <a:cs typeface="Inter Bold"/>
                <a:sym typeface="Inter Bold"/>
              </a:rPr>
              <a:t>EDA</a:t>
            </a:r>
          </a:p>
        </p:txBody>
      </p:sp>
      <p:sp>
        <p:nvSpPr>
          <p:cNvPr id="17" name="TextBox 17"/>
          <p:cNvSpPr txBox="1"/>
          <p:nvPr/>
        </p:nvSpPr>
        <p:spPr>
          <a:xfrm>
            <a:off x="1368546" y="1556679"/>
            <a:ext cx="6967630" cy="323215"/>
          </a:xfrm>
          <a:prstGeom prst="rect">
            <a:avLst/>
          </a:prstGeom>
        </p:spPr>
        <p:txBody>
          <a:bodyPr lIns="0" tIns="0" rIns="0" bIns="0" rtlCol="0" anchor="t">
            <a:spAutoFit/>
          </a:bodyPr>
          <a:lstStyle/>
          <a:p>
            <a:pPr marL="0" lvl="0" indent="0" algn="l">
              <a:lnSpc>
                <a:spcPts val="2660"/>
              </a:lnSpc>
            </a:pPr>
            <a:r>
              <a:rPr lang="en-US" sz="1900" b="1" spc="140">
                <a:solidFill>
                  <a:srgbClr val="2B192E"/>
                </a:solidFill>
                <a:latin typeface="Open Sans Semi-Bold"/>
                <a:ea typeface="Open Sans Semi-Bold"/>
                <a:cs typeface="Open Sans Semi-Bold"/>
                <a:sym typeface="Open Sans Semi-Bold"/>
              </a:rPr>
              <a:t>WHAT THE DATA TELLS US – KEY CHURN INSIGHTS</a:t>
            </a:r>
          </a:p>
        </p:txBody>
      </p:sp>
      <p:sp>
        <p:nvSpPr>
          <p:cNvPr id="18" name="TextBox 18"/>
          <p:cNvSpPr txBox="1"/>
          <p:nvPr/>
        </p:nvSpPr>
        <p:spPr>
          <a:xfrm>
            <a:off x="9956954" y="3785508"/>
            <a:ext cx="8039243" cy="6305461"/>
          </a:xfrm>
          <a:prstGeom prst="rect">
            <a:avLst/>
          </a:prstGeom>
        </p:spPr>
        <p:txBody>
          <a:bodyPr lIns="0" tIns="0" rIns="0" bIns="0" rtlCol="0" anchor="t">
            <a:spAutoFit/>
          </a:bodyPr>
          <a:lstStyle/>
          <a:p>
            <a:pPr marL="370544" lvl="1" indent="-185272" algn="l">
              <a:lnSpc>
                <a:spcPts val="2660"/>
              </a:lnSpc>
              <a:buFont typeface="Arial"/>
              <a:buChar char="•"/>
            </a:pPr>
            <a:r>
              <a:rPr lang="en-US" sz="1716" dirty="0">
                <a:solidFill>
                  <a:srgbClr val="EBA7C0"/>
                </a:solidFill>
                <a:latin typeface="Open Sans"/>
                <a:ea typeface="Open Sans"/>
                <a:cs typeface="Open Sans"/>
                <a:sym typeface="Open Sans"/>
              </a:rPr>
              <a:t>Only 26.5% of customers have churned, while 73.5% stayed, indicating class imbalance that must be handled before modeling. (using SMOTE).</a:t>
            </a:r>
          </a:p>
          <a:p>
            <a:pPr marL="370544" lvl="1" indent="-185272" algn="l">
              <a:lnSpc>
                <a:spcPts val="2660"/>
              </a:lnSpc>
              <a:buFont typeface="Arial"/>
              <a:buChar char="•"/>
            </a:pPr>
            <a:r>
              <a:rPr lang="en-US" sz="1716" dirty="0">
                <a:solidFill>
                  <a:srgbClr val="F5E8DA"/>
                </a:solidFill>
                <a:latin typeface="Open Sans"/>
                <a:ea typeface="Open Sans"/>
                <a:cs typeface="Open Sans"/>
                <a:sym typeface="Open Sans"/>
              </a:rPr>
              <a:t>Customers with higher monthly charges tend to churn more often, showing a clear relationship between cost and customer retention.</a:t>
            </a:r>
          </a:p>
          <a:p>
            <a:pPr marL="370544" lvl="1" indent="-185272" algn="l">
              <a:lnSpc>
                <a:spcPts val="2660"/>
              </a:lnSpc>
              <a:buFont typeface="Arial"/>
              <a:buChar char="•"/>
            </a:pPr>
            <a:r>
              <a:rPr lang="en-US" sz="1716" dirty="0">
                <a:solidFill>
                  <a:srgbClr val="EBA7C0"/>
                </a:solidFill>
                <a:latin typeface="Open Sans"/>
                <a:ea typeface="Open Sans"/>
                <a:cs typeface="Open Sans"/>
                <a:sym typeface="Open Sans"/>
              </a:rPr>
              <a:t>Contract type has the strongest negative correlation with churn (-0.40), suggesting that customers with longer contracts (one-year or two-year) are significantly less likely to churn compared to those on month-to-month plans.</a:t>
            </a:r>
          </a:p>
          <a:p>
            <a:pPr marL="370544" lvl="1" indent="-185272" algn="l">
              <a:lnSpc>
                <a:spcPts val="2660"/>
              </a:lnSpc>
              <a:buFont typeface="Arial"/>
              <a:buChar char="•"/>
            </a:pPr>
            <a:r>
              <a:rPr lang="en-US" sz="1716" dirty="0">
                <a:solidFill>
                  <a:srgbClr val="F5E8DA"/>
                </a:solidFill>
                <a:latin typeface="Open Sans"/>
                <a:ea typeface="Open Sans"/>
                <a:cs typeface="Open Sans"/>
                <a:sym typeface="Open Sans"/>
              </a:rPr>
              <a:t>Customers with high monthly charges but low total charges are more prone to churn, indicating that newer, high-paying users are less likely to stay.</a:t>
            </a:r>
          </a:p>
          <a:p>
            <a:pPr marL="370544" lvl="1" indent="-185272" algn="l">
              <a:lnSpc>
                <a:spcPts val="2660"/>
              </a:lnSpc>
              <a:buFont typeface="Arial"/>
              <a:buChar char="•"/>
            </a:pPr>
            <a:r>
              <a:rPr lang="en-US" sz="1716" dirty="0">
                <a:solidFill>
                  <a:srgbClr val="EBA7C0"/>
                </a:solidFill>
                <a:latin typeface="Open Sans"/>
                <a:ea typeface="Open Sans"/>
                <a:cs typeface="Open Sans"/>
                <a:sym typeface="Open Sans"/>
              </a:rPr>
              <a:t>Customers without tech support or online security churn more frequently, indicating that support services contribute to retention.</a:t>
            </a:r>
          </a:p>
          <a:p>
            <a:pPr marL="370544" lvl="1" indent="-185272" algn="l">
              <a:lnSpc>
                <a:spcPts val="2660"/>
              </a:lnSpc>
              <a:buFont typeface="Arial"/>
              <a:buChar char="•"/>
            </a:pPr>
            <a:r>
              <a:rPr lang="en-US" sz="1716" dirty="0">
                <a:solidFill>
                  <a:srgbClr val="F5E8DA"/>
                </a:solidFill>
                <a:latin typeface="Open Sans"/>
                <a:ea typeface="Open Sans"/>
                <a:cs typeface="Open Sans"/>
                <a:sym typeface="Open Sans"/>
              </a:rPr>
              <a:t>Paperless billing users show slightly higher churn, possibly due to less engagement or weaker brand connection.</a:t>
            </a:r>
          </a:p>
          <a:p>
            <a:pPr marL="370544" lvl="1" indent="-185272" algn="l">
              <a:lnSpc>
                <a:spcPts val="2660"/>
              </a:lnSpc>
              <a:buFont typeface="Arial"/>
              <a:buChar char="•"/>
            </a:pPr>
            <a:r>
              <a:rPr lang="en-US" sz="1716" dirty="0">
                <a:solidFill>
                  <a:srgbClr val="EBA7C0"/>
                </a:solidFill>
                <a:latin typeface="Open Sans"/>
                <a:ea typeface="Open Sans"/>
                <a:cs typeface="Open Sans"/>
                <a:sym typeface="Open Sans"/>
              </a:rPr>
              <a:t>Total charges and tenure have a strong positive correlation, indicating that customers who stay longer tend to accumulate higher total charges—reinforcing the insight that loyal, long-term customers contribute more revenue and are less likely to churn.</a:t>
            </a:r>
          </a:p>
        </p:txBody>
      </p:sp>
      <p:sp>
        <p:nvSpPr>
          <p:cNvPr id="19" name="TextBox 19"/>
          <p:cNvSpPr txBox="1"/>
          <p:nvPr/>
        </p:nvSpPr>
        <p:spPr>
          <a:xfrm>
            <a:off x="10566586" y="957564"/>
            <a:ext cx="1056517" cy="1896160"/>
          </a:xfrm>
          <a:prstGeom prst="rect">
            <a:avLst/>
          </a:prstGeom>
        </p:spPr>
        <p:txBody>
          <a:bodyPr lIns="0" tIns="0" rIns="0" bIns="0" rtlCol="0" anchor="t">
            <a:spAutoFit/>
          </a:bodyPr>
          <a:lstStyle/>
          <a:p>
            <a:pPr algn="just">
              <a:lnSpc>
                <a:spcPts val="4229"/>
              </a:lnSpc>
            </a:pPr>
            <a:r>
              <a:rPr lang="en-US" sz="5286" dirty="0">
                <a:ln w="38100">
                  <a:solidFill>
                    <a:srgbClr val="F5E8DA"/>
                  </a:solidFill>
                </a:ln>
                <a:solidFill>
                  <a:srgbClr val="CE8CA5"/>
                </a:solidFill>
                <a:latin typeface="Monument Bold"/>
                <a:ea typeface="Monument Bold"/>
                <a:cs typeface="Monument Bold"/>
                <a:sym typeface="Monument Bold"/>
              </a:rPr>
              <a:t>K</a:t>
            </a:r>
          </a:p>
          <a:p>
            <a:pPr algn="just">
              <a:lnSpc>
                <a:spcPts val="4229"/>
              </a:lnSpc>
            </a:pPr>
            <a:r>
              <a:rPr lang="en-US" sz="5286" dirty="0">
                <a:ln w="38100">
                  <a:solidFill>
                    <a:srgbClr val="F5E8DA"/>
                  </a:solidFill>
                </a:ln>
                <a:solidFill>
                  <a:srgbClr val="CE8CA5"/>
                </a:solidFill>
                <a:latin typeface="Monument Bold"/>
                <a:ea typeface="Monument Bold"/>
                <a:cs typeface="Monument Bold"/>
                <a:sym typeface="Monument Bold"/>
              </a:rPr>
              <a:t>E</a:t>
            </a:r>
          </a:p>
          <a:p>
            <a:pPr algn="just">
              <a:lnSpc>
                <a:spcPts val="6449"/>
              </a:lnSpc>
            </a:pPr>
            <a:r>
              <a:rPr lang="en-US" sz="5286" dirty="0">
                <a:ln w="38100">
                  <a:solidFill>
                    <a:srgbClr val="F5E8DA"/>
                  </a:solidFill>
                </a:ln>
                <a:solidFill>
                  <a:srgbClr val="CE8CA5"/>
                </a:solidFill>
                <a:latin typeface="Monument Bold"/>
                <a:ea typeface="Monument Bold"/>
                <a:cs typeface="Monument Bold"/>
                <a:sym typeface="Monument Bold"/>
              </a:rPr>
              <a:t>Y</a:t>
            </a:r>
          </a:p>
        </p:txBody>
      </p:sp>
      <p:sp>
        <p:nvSpPr>
          <p:cNvPr id="20" name="TextBox 20"/>
          <p:cNvSpPr txBox="1"/>
          <p:nvPr/>
        </p:nvSpPr>
        <p:spPr>
          <a:xfrm>
            <a:off x="16696252" y="272217"/>
            <a:ext cx="683002" cy="3510576"/>
          </a:xfrm>
          <a:prstGeom prst="rect">
            <a:avLst/>
          </a:prstGeom>
        </p:spPr>
        <p:txBody>
          <a:bodyPr lIns="0" tIns="0" rIns="0" bIns="0" rtlCol="0" anchor="t">
            <a:spAutoFit/>
          </a:bodyPr>
          <a:lstStyle/>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I</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N</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S</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I</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G</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H</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T</a:t>
            </a:r>
          </a:p>
          <a:p>
            <a:pPr algn="just">
              <a:lnSpc>
                <a:spcPts val="3383"/>
              </a:lnSpc>
            </a:pPr>
            <a:r>
              <a:rPr lang="en-US" sz="3417" dirty="0">
                <a:ln w="28575">
                  <a:solidFill>
                    <a:srgbClr val="F5E8DA"/>
                  </a:solidFill>
                </a:ln>
                <a:solidFill>
                  <a:srgbClr val="CE8CA5"/>
                </a:solidFill>
                <a:latin typeface="Monument Bold"/>
                <a:ea typeface="Monument Bold"/>
                <a:cs typeface="Monument Bold"/>
                <a:sym typeface="Monument Bold"/>
              </a:rPr>
              <a: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sp>
        <p:nvSpPr>
          <p:cNvPr id="2" name="Freeform 2"/>
          <p:cNvSpPr/>
          <p:nvPr/>
        </p:nvSpPr>
        <p:spPr>
          <a:xfrm>
            <a:off x="241643" y="175232"/>
            <a:ext cx="9712206" cy="9936537"/>
          </a:xfrm>
          <a:custGeom>
            <a:avLst/>
            <a:gdLst/>
            <a:ahLst/>
            <a:cxnLst/>
            <a:rect l="l" t="t" r="r" b="b"/>
            <a:pathLst>
              <a:path w="9712206" h="9936537">
                <a:moveTo>
                  <a:pt x="0" y="0"/>
                </a:moveTo>
                <a:lnTo>
                  <a:pt x="9712206" y="0"/>
                </a:lnTo>
                <a:lnTo>
                  <a:pt x="9712206" y="9936536"/>
                </a:lnTo>
                <a:lnTo>
                  <a:pt x="0" y="9936536"/>
                </a:lnTo>
                <a:lnTo>
                  <a:pt x="0" y="0"/>
                </a:lnTo>
                <a:close/>
              </a:path>
            </a:pathLst>
          </a:custGeom>
          <a:blipFill>
            <a:blip r:embed="rId2"/>
            <a:stretch>
              <a:fillRect/>
            </a:stretch>
          </a:blipFill>
        </p:spPr>
      </p:sp>
      <p:sp>
        <p:nvSpPr>
          <p:cNvPr id="3" name="Freeform 3"/>
          <p:cNvSpPr/>
          <p:nvPr/>
        </p:nvSpPr>
        <p:spPr>
          <a:xfrm>
            <a:off x="10179768" y="175232"/>
            <a:ext cx="4830432" cy="2733502"/>
          </a:xfrm>
          <a:custGeom>
            <a:avLst/>
            <a:gdLst/>
            <a:ahLst/>
            <a:cxnLst/>
            <a:rect l="l" t="t" r="r" b="b"/>
            <a:pathLst>
              <a:path w="4830432" h="2733502">
                <a:moveTo>
                  <a:pt x="0" y="0"/>
                </a:moveTo>
                <a:lnTo>
                  <a:pt x="4830432" y="0"/>
                </a:lnTo>
                <a:lnTo>
                  <a:pt x="4830432" y="2733501"/>
                </a:lnTo>
                <a:lnTo>
                  <a:pt x="0" y="2733501"/>
                </a:lnTo>
                <a:lnTo>
                  <a:pt x="0" y="0"/>
                </a:lnTo>
                <a:close/>
              </a:path>
            </a:pathLst>
          </a:custGeom>
          <a:blipFill>
            <a:blip r:embed="rId3"/>
            <a:stretch>
              <a:fillRect r="-182945"/>
            </a:stretch>
          </a:blipFill>
        </p:spPr>
      </p:sp>
      <p:sp>
        <p:nvSpPr>
          <p:cNvPr id="4" name="Freeform 4"/>
          <p:cNvSpPr/>
          <p:nvPr/>
        </p:nvSpPr>
        <p:spPr>
          <a:xfrm>
            <a:off x="10179768" y="7410469"/>
            <a:ext cx="4779194" cy="2705454"/>
          </a:xfrm>
          <a:custGeom>
            <a:avLst/>
            <a:gdLst/>
            <a:ahLst/>
            <a:cxnLst/>
            <a:rect l="l" t="t" r="r" b="b"/>
            <a:pathLst>
              <a:path w="4779194" h="2705454">
                <a:moveTo>
                  <a:pt x="0" y="0"/>
                </a:moveTo>
                <a:lnTo>
                  <a:pt x="4779194" y="0"/>
                </a:lnTo>
                <a:lnTo>
                  <a:pt x="4779194" y="2705454"/>
                </a:lnTo>
                <a:lnTo>
                  <a:pt x="0" y="2705454"/>
                </a:lnTo>
                <a:lnTo>
                  <a:pt x="0" y="0"/>
                </a:lnTo>
                <a:close/>
              </a:path>
            </a:pathLst>
          </a:custGeom>
          <a:blipFill>
            <a:blip r:embed="rId4"/>
            <a:stretch>
              <a:fillRect r="-296"/>
            </a:stretch>
          </a:blipFill>
        </p:spPr>
      </p:sp>
      <p:sp>
        <p:nvSpPr>
          <p:cNvPr id="5" name="Freeform 5"/>
          <p:cNvSpPr/>
          <p:nvPr/>
        </p:nvSpPr>
        <p:spPr>
          <a:xfrm>
            <a:off x="10179768" y="3723729"/>
            <a:ext cx="4830432" cy="2867590"/>
          </a:xfrm>
          <a:custGeom>
            <a:avLst/>
            <a:gdLst/>
            <a:ahLst/>
            <a:cxnLst/>
            <a:rect l="l" t="t" r="r" b="b"/>
            <a:pathLst>
              <a:path w="4830432" h="2867590">
                <a:moveTo>
                  <a:pt x="0" y="0"/>
                </a:moveTo>
                <a:lnTo>
                  <a:pt x="4830432" y="0"/>
                </a:lnTo>
                <a:lnTo>
                  <a:pt x="4830432" y="2867590"/>
                </a:lnTo>
                <a:lnTo>
                  <a:pt x="0" y="2867590"/>
                </a:lnTo>
                <a:lnTo>
                  <a:pt x="0" y="0"/>
                </a:lnTo>
                <a:close/>
              </a:path>
            </a:pathLst>
          </a:custGeom>
          <a:blipFill>
            <a:blip r:embed="rId5"/>
            <a:stretch>
              <a:fillRect/>
            </a:stretch>
          </a:blipFill>
        </p:spPr>
      </p:sp>
      <p:sp>
        <p:nvSpPr>
          <p:cNvPr id="6" name="TextBox 6"/>
          <p:cNvSpPr txBox="1"/>
          <p:nvPr/>
        </p:nvSpPr>
        <p:spPr>
          <a:xfrm>
            <a:off x="15697435" y="1012036"/>
            <a:ext cx="3678839" cy="1059224"/>
          </a:xfrm>
          <a:prstGeom prst="rect">
            <a:avLst/>
          </a:prstGeom>
        </p:spPr>
        <p:txBody>
          <a:bodyPr lIns="0" tIns="0" rIns="0" bIns="0" rtlCol="0" anchor="t">
            <a:spAutoFit/>
          </a:bodyPr>
          <a:lstStyle/>
          <a:p>
            <a:pPr algn="just">
              <a:lnSpc>
                <a:spcPts val="7370"/>
              </a:lnSpc>
            </a:pPr>
            <a:r>
              <a:rPr lang="en-US" sz="9212" dirty="0">
                <a:ln w="38100">
                  <a:solidFill>
                    <a:srgbClr val="F5E8DA"/>
                  </a:solidFill>
                </a:ln>
                <a:solidFill>
                  <a:srgbClr val="CE8CA5"/>
                </a:solidFill>
                <a:latin typeface="Monument Bold"/>
                <a:ea typeface="Monument Bold"/>
                <a:cs typeface="Monument Bold"/>
                <a:sym typeface="Monument Bold"/>
              </a:rPr>
              <a:t>NO</a:t>
            </a:r>
          </a:p>
        </p:txBody>
      </p:sp>
      <p:sp>
        <p:nvSpPr>
          <p:cNvPr id="7" name="TextBox 7"/>
          <p:cNvSpPr txBox="1"/>
          <p:nvPr/>
        </p:nvSpPr>
        <p:spPr>
          <a:xfrm>
            <a:off x="16212910" y="2501725"/>
            <a:ext cx="3163363" cy="7402796"/>
          </a:xfrm>
          <a:prstGeom prst="rect">
            <a:avLst/>
          </a:prstGeom>
        </p:spPr>
        <p:txBody>
          <a:bodyPr lIns="0" tIns="0" rIns="0" bIns="0" rtlCol="0" anchor="t">
            <a:spAutoFit/>
          </a:bodyPr>
          <a:lstStyle/>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O</a:t>
            </a:r>
          </a:p>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U</a:t>
            </a:r>
          </a:p>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T</a:t>
            </a:r>
          </a:p>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L</a:t>
            </a:r>
          </a:p>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I</a:t>
            </a:r>
          </a:p>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E</a:t>
            </a:r>
          </a:p>
          <a:p>
            <a:pPr algn="just">
              <a:lnSpc>
                <a:spcPts val="8159"/>
              </a:lnSpc>
            </a:pPr>
            <a:r>
              <a:rPr lang="en-US" sz="7921" dirty="0">
                <a:ln w="38100">
                  <a:solidFill>
                    <a:srgbClr val="F5E8DA"/>
                  </a:solidFill>
                </a:ln>
                <a:solidFill>
                  <a:srgbClr val="CE8CA5"/>
                </a:solidFill>
                <a:latin typeface="Monument Bold"/>
                <a:ea typeface="Monument Bold"/>
                <a:cs typeface="Monument Bold"/>
                <a:sym typeface="Monument Bold"/>
              </a:rPr>
              <a:t>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E8DA"/>
        </a:solidFill>
        <a:effectLst/>
      </p:bgPr>
    </p:bg>
    <p:spTree>
      <p:nvGrpSpPr>
        <p:cNvPr id="1" name=""/>
        <p:cNvGrpSpPr/>
        <p:nvPr/>
      </p:nvGrpSpPr>
      <p:grpSpPr>
        <a:xfrm>
          <a:off x="0" y="0"/>
          <a:ext cx="0" cy="0"/>
          <a:chOff x="0" y="0"/>
          <a:chExt cx="0" cy="0"/>
        </a:xfrm>
      </p:grpSpPr>
      <p:grpSp>
        <p:nvGrpSpPr>
          <p:cNvPr id="2" name="Group 2"/>
          <p:cNvGrpSpPr/>
          <p:nvPr/>
        </p:nvGrpSpPr>
        <p:grpSpPr>
          <a:xfrm>
            <a:off x="0" y="7050424"/>
            <a:ext cx="18288000" cy="3236576"/>
            <a:chOff x="0" y="0"/>
            <a:chExt cx="4816593" cy="852432"/>
          </a:xfrm>
        </p:grpSpPr>
        <p:sp>
          <p:nvSpPr>
            <p:cNvPr id="3" name="Freeform 3"/>
            <p:cNvSpPr/>
            <p:nvPr/>
          </p:nvSpPr>
          <p:spPr>
            <a:xfrm>
              <a:off x="0" y="0"/>
              <a:ext cx="4816592" cy="852431"/>
            </a:xfrm>
            <a:custGeom>
              <a:avLst/>
              <a:gdLst/>
              <a:ahLst/>
              <a:cxnLst/>
              <a:rect l="l" t="t" r="r" b="b"/>
              <a:pathLst>
                <a:path w="4816592" h="852431">
                  <a:moveTo>
                    <a:pt x="0" y="0"/>
                  </a:moveTo>
                  <a:lnTo>
                    <a:pt x="4816592" y="0"/>
                  </a:lnTo>
                  <a:lnTo>
                    <a:pt x="4816592" y="852431"/>
                  </a:lnTo>
                  <a:lnTo>
                    <a:pt x="0" y="852431"/>
                  </a:lnTo>
                  <a:close/>
                </a:path>
              </a:pathLst>
            </a:custGeom>
            <a:solidFill>
              <a:srgbClr val="2B192E"/>
            </a:solidFill>
          </p:spPr>
        </p:sp>
        <p:sp>
          <p:nvSpPr>
            <p:cNvPr id="4" name="TextBox 4"/>
            <p:cNvSpPr txBox="1"/>
            <p:nvPr/>
          </p:nvSpPr>
          <p:spPr>
            <a:xfrm>
              <a:off x="0" y="-47625"/>
              <a:ext cx="4816593" cy="900057"/>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6720255" y="-1926894"/>
            <a:ext cx="3803190" cy="38031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E8DA"/>
            </a:solidFill>
            <a:ln w="952500" cap="sq">
              <a:solidFill>
                <a:srgbClr val="CE8CA5"/>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853159" y="7310120"/>
            <a:ext cx="4573231" cy="2717185"/>
          </a:xfrm>
          <a:custGeom>
            <a:avLst/>
            <a:gdLst/>
            <a:ahLst/>
            <a:cxnLst/>
            <a:rect l="l" t="t" r="r" b="b"/>
            <a:pathLst>
              <a:path w="4573231" h="2717185">
                <a:moveTo>
                  <a:pt x="0" y="0"/>
                </a:moveTo>
                <a:lnTo>
                  <a:pt x="4573231" y="0"/>
                </a:lnTo>
                <a:lnTo>
                  <a:pt x="4573231" y="2717184"/>
                </a:lnTo>
                <a:lnTo>
                  <a:pt x="0" y="2717184"/>
                </a:lnTo>
                <a:lnTo>
                  <a:pt x="0" y="0"/>
                </a:lnTo>
                <a:close/>
              </a:path>
            </a:pathLst>
          </a:custGeom>
          <a:blipFill>
            <a:blip r:embed="rId2"/>
            <a:stretch>
              <a:fillRect/>
            </a:stretch>
          </a:blipFill>
        </p:spPr>
      </p:sp>
      <p:sp>
        <p:nvSpPr>
          <p:cNvPr id="9" name="Freeform 9"/>
          <p:cNvSpPr/>
          <p:nvPr/>
        </p:nvSpPr>
        <p:spPr>
          <a:xfrm>
            <a:off x="6706744" y="7310120"/>
            <a:ext cx="4757244" cy="2717185"/>
          </a:xfrm>
          <a:custGeom>
            <a:avLst/>
            <a:gdLst/>
            <a:ahLst/>
            <a:cxnLst/>
            <a:rect l="l" t="t" r="r" b="b"/>
            <a:pathLst>
              <a:path w="4757244" h="2717185">
                <a:moveTo>
                  <a:pt x="0" y="0"/>
                </a:moveTo>
                <a:lnTo>
                  <a:pt x="4757243" y="0"/>
                </a:lnTo>
                <a:lnTo>
                  <a:pt x="4757243" y="2717184"/>
                </a:lnTo>
                <a:lnTo>
                  <a:pt x="0" y="2717184"/>
                </a:lnTo>
                <a:lnTo>
                  <a:pt x="0" y="0"/>
                </a:lnTo>
                <a:close/>
              </a:path>
            </a:pathLst>
          </a:custGeom>
          <a:blipFill>
            <a:blip r:embed="rId3"/>
            <a:stretch>
              <a:fillRect/>
            </a:stretch>
          </a:blipFill>
        </p:spPr>
      </p:sp>
      <p:sp>
        <p:nvSpPr>
          <p:cNvPr id="10" name="Freeform 10"/>
          <p:cNvSpPr/>
          <p:nvPr/>
        </p:nvSpPr>
        <p:spPr>
          <a:xfrm>
            <a:off x="12744341" y="7310120"/>
            <a:ext cx="4514959" cy="2717185"/>
          </a:xfrm>
          <a:custGeom>
            <a:avLst/>
            <a:gdLst/>
            <a:ahLst/>
            <a:cxnLst/>
            <a:rect l="l" t="t" r="r" b="b"/>
            <a:pathLst>
              <a:path w="4514959" h="2717185">
                <a:moveTo>
                  <a:pt x="0" y="0"/>
                </a:moveTo>
                <a:lnTo>
                  <a:pt x="4514959" y="0"/>
                </a:lnTo>
                <a:lnTo>
                  <a:pt x="4514959" y="2717184"/>
                </a:lnTo>
                <a:lnTo>
                  <a:pt x="0" y="2717184"/>
                </a:lnTo>
                <a:lnTo>
                  <a:pt x="0" y="0"/>
                </a:lnTo>
                <a:close/>
              </a:path>
            </a:pathLst>
          </a:custGeom>
          <a:blipFill>
            <a:blip r:embed="rId4"/>
            <a:stretch>
              <a:fillRect/>
            </a:stretch>
          </a:blipFill>
        </p:spPr>
      </p:sp>
      <p:sp>
        <p:nvSpPr>
          <p:cNvPr id="11" name="TextBox 11"/>
          <p:cNvSpPr txBox="1"/>
          <p:nvPr/>
        </p:nvSpPr>
        <p:spPr>
          <a:xfrm>
            <a:off x="514350" y="352719"/>
            <a:ext cx="9552743" cy="750571"/>
          </a:xfrm>
          <a:prstGeom prst="rect">
            <a:avLst/>
          </a:prstGeom>
        </p:spPr>
        <p:txBody>
          <a:bodyPr lIns="0" tIns="0" rIns="0" bIns="0" rtlCol="0" anchor="t">
            <a:spAutoFit/>
          </a:bodyPr>
          <a:lstStyle/>
          <a:p>
            <a:pPr algn="l">
              <a:lnSpc>
                <a:spcPts val="5670"/>
              </a:lnSpc>
            </a:pPr>
            <a:r>
              <a:rPr lang="en-US" sz="5400" b="1">
                <a:solidFill>
                  <a:srgbClr val="370B47"/>
                </a:solidFill>
                <a:latin typeface="Inter Bold"/>
                <a:ea typeface="Inter Bold"/>
                <a:cs typeface="Inter Bold"/>
                <a:sym typeface="Inter Bold"/>
              </a:rPr>
              <a:t>MODELING APPROACH</a:t>
            </a:r>
          </a:p>
        </p:txBody>
      </p:sp>
      <p:sp>
        <p:nvSpPr>
          <p:cNvPr id="12" name="TextBox 12"/>
          <p:cNvSpPr txBox="1"/>
          <p:nvPr/>
        </p:nvSpPr>
        <p:spPr>
          <a:xfrm>
            <a:off x="514350" y="1065190"/>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370B47"/>
                </a:solidFill>
                <a:latin typeface="Open Sans Bold"/>
                <a:ea typeface="Open Sans Bold"/>
                <a:cs typeface="Open Sans Bold"/>
                <a:sym typeface="Open Sans Bold"/>
              </a:rPr>
              <a:t>STRATEGY BEHIND OUR PREDICTIONS</a:t>
            </a:r>
          </a:p>
        </p:txBody>
      </p:sp>
      <p:sp>
        <p:nvSpPr>
          <p:cNvPr id="13" name="TextBox 13"/>
          <p:cNvSpPr txBox="1"/>
          <p:nvPr/>
        </p:nvSpPr>
        <p:spPr>
          <a:xfrm>
            <a:off x="514350" y="2527987"/>
            <a:ext cx="17060571" cy="1158875"/>
          </a:xfrm>
          <a:prstGeom prst="rect">
            <a:avLst/>
          </a:prstGeom>
        </p:spPr>
        <p:txBody>
          <a:bodyPr lIns="0" tIns="0" rIns="0" bIns="0" rtlCol="0" anchor="t">
            <a:spAutoFit/>
          </a:bodyPr>
          <a:lstStyle/>
          <a:p>
            <a:pPr algn="l">
              <a:lnSpc>
                <a:spcPts val="3100"/>
              </a:lnSpc>
              <a:spcBef>
                <a:spcPct val="0"/>
              </a:spcBef>
            </a:pPr>
            <a:r>
              <a:rPr lang="en-US" sz="2000" b="1">
                <a:solidFill>
                  <a:srgbClr val="370B47"/>
                </a:solidFill>
                <a:latin typeface="Open Sans Bold"/>
                <a:ea typeface="Open Sans Bold"/>
                <a:cs typeface="Open Sans Bold"/>
                <a:sym typeface="Open Sans Bold"/>
              </a:rPr>
              <a:t>Logistic Regression </a:t>
            </a:r>
            <a:r>
              <a:rPr lang="en-US" sz="2000">
                <a:solidFill>
                  <a:srgbClr val="370B47"/>
                </a:solidFill>
                <a:latin typeface="Open Sans"/>
                <a:ea typeface="Open Sans"/>
                <a:cs typeface="Open Sans"/>
                <a:sym typeface="Open Sans"/>
              </a:rPr>
              <a:t>is a simple and interpretable linear classification model used as a baseline for predicting customer churn. In our project, it provided consistent results with minimal overfitting, as observed in the learning curve. However, its linear nature limited its ability to capture complex churn patterns compared to ensemble models.</a:t>
            </a:r>
          </a:p>
        </p:txBody>
      </p:sp>
      <p:sp>
        <p:nvSpPr>
          <p:cNvPr id="14" name="TextBox 14"/>
          <p:cNvSpPr txBox="1"/>
          <p:nvPr/>
        </p:nvSpPr>
        <p:spPr>
          <a:xfrm>
            <a:off x="514350" y="1610534"/>
            <a:ext cx="17637096" cy="768350"/>
          </a:xfrm>
          <a:prstGeom prst="rect">
            <a:avLst/>
          </a:prstGeom>
        </p:spPr>
        <p:txBody>
          <a:bodyPr lIns="0" tIns="0" rIns="0" bIns="0" rtlCol="0" anchor="t">
            <a:spAutoFit/>
          </a:bodyPr>
          <a:lstStyle/>
          <a:p>
            <a:pPr algn="l">
              <a:lnSpc>
                <a:spcPts val="3100"/>
              </a:lnSpc>
              <a:spcBef>
                <a:spcPct val="0"/>
              </a:spcBef>
            </a:pPr>
            <a:r>
              <a:rPr lang="en-US" sz="2000" b="1">
                <a:solidFill>
                  <a:srgbClr val="370B47"/>
                </a:solidFill>
                <a:latin typeface="Open Sans Medium"/>
                <a:ea typeface="Open Sans Medium"/>
                <a:cs typeface="Open Sans Medium"/>
                <a:sym typeface="Open Sans Medium"/>
              </a:rPr>
              <a:t>To predict customer churn effectively, we selected a combination of simple and ensemble machine learning models that balance accuracy, interpretability, and robustness.</a:t>
            </a:r>
          </a:p>
        </p:txBody>
      </p:sp>
      <p:sp>
        <p:nvSpPr>
          <p:cNvPr id="15" name="TextBox 15"/>
          <p:cNvSpPr txBox="1"/>
          <p:nvPr/>
        </p:nvSpPr>
        <p:spPr>
          <a:xfrm>
            <a:off x="514350" y="3839262"/>
            <a:ext cx="17773650" cy="1158875"/>
          </a:xfrm>
          <a:prstGeom prst="rect">
            <a:avLst/>
          </a:prstGeom>
        </p:spPr>
        <p:txBody>
          <a:bodyPr lIns="0" tIns="0" rIns="0" bIns="0" rtlCol="0" anchor="t">
            <a:spAutoFit/>
          </a:bodyPr>
          <a:lstStyle/>
          <a:p>
            <a:pPr algn="l">
              <a:lnSpc>
                <a:spcPts val="3100"/>
              </a:lnSpc>
              <a:spcBef>
                <a:spcPct val="0"/>
              </a:spcBef>
            </a:pPr>
            <a:r>
              <a:rPr lang="en-US" sz="2000" b="1">
                <a:solidFill>
                  <a:srgbClr val="370B47"/>
                </a:solidFill>
                <a:latin typeface="Open Sans Bold"/>
                <a:ea typeface="Open Sans Bold"/>
                <a:cs typeface="Open Sans Bold"/>
                <a:sym typeface="Open Sans Bold"/>
              </a:rPr>
              <a:t>Random Forest </a:t>
            </a:r>
            <a:r>
              <a:rPr lang="en-US" sz="2000">
                <a:solidFill>
                  <a:srgbClr val="370B47"/>
                </a:solidFill>
                <a:latin typeface="Open Sans"/>
                <a:ea typeface="Open Sans"/>
                <a:cs typeface="Open Sans"/>
                <a:sym typeface="Open Sans"/>
              </a:rPr>
              <a:t>is an ensemble model that combines multiple decision trees, making it well-suited for handling mixed data types in our churn dataset. It delivered strong performance and useful feature importance insights to identify churn drivers. The learning curve showed high training accuracy and stable validation scores, confirming its robustness even with SMOTE-balanced data.</a:t>
            </a:r>
          </a:p>
        </p:txBody>
      </p:sp>
      <p:sp>
        <p:nvSpPr>
          <p:cNvPr id="16" name="TextBox 16"/>
          <p:cNvSpPr txBox="1"/>
          <p:nvPr/>
        </p:nvSpPr>
        <p:spPr>
          <a:xfrm>
            <a:off x="514350" y="5281067"/>
            <a:ext cx="17060571" cy="1158875"/>
          </a:xfrm>
          <a:prstGeom prst="rect">
            <a:avLst/>
          </a:prstGeom>
        </p:spPr>
        <p:txBody>
          <a:bodyPr lIns="0" tIns="0" rIns="0" bIns="0" rtlCol="0" anchor="t">
            <a:spAutoFit/>
          </a:bodyPr>
          <a:lstStyle/>
          <a:p>
            <a:pPr algn="l">
              <a:lnSpc>
                <a:spcPts val="3100"/>
              </a:lnSpc>
              <a:spcBef>
                <a:spcPct val="0"/>
              </a:spcBef>
            </a:pPr>
            <a:r>
              <a:rPr lang="en-US" sz="2000" b="1">
                <a:solidFill>
                  <a:srgbClr val="370B47"/>
                </a:solidFill>
                <a:latin typeface="Open Sans Bold"/>
                <a:ea typeface="Open Sans Bold"/>
                <a:cs typeface="Open Sans Bold"/>
                <a:sym typeface="Open Sans Bold"/>
              </a:rPr>
              <a:t>Gradient Boosting</a:t>
            </a:r>
            <a:r>
              <a:rPr lang="en-US" sz="2000">
                <a:solidFill>
                  <a:srgbClr val="370B47"/>
                </a:solidFill>
                <a:latin typeface="Open Sans"/>
                <a:ea typeface="Open Sans"/>
                <a:cs typeface="Open Sans"/>
                <a:sym typeface="Open Sans"/>
              </a:rPr>
              <a:t> is a sequential ensemble technique that corrects errors iteratively, making it ideal for capturing complex patterns in imbalanced churn data. It showed strong performance in balancing precision and recall, making it highly effective for churn prediction. The learning curve reflected steady validation improvement and good generalization as training size increased.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sp>
        <p:nvSpPr>
          <p:cNvPr id="2" name="Freeform 2"/>
          <p:cNvSpPr/>
          <p:nvPr/>
        </p:nvSpPr>
        <p:spPr>
          <a:xfrm>
            <a:off x="192003" y="1597844"/>
            <a:ext cx="8035234" cy="579990"/>
          </a:xfrm>
          <a:custGeom>
            <a:avLst/>
            <a:gdLst/>
            <a:ahLst/>
            <a:cxnLst/>
            <a:rect l="l" t="t" r="r" b="b"/>
            <a:pathLst>
              <a:path w="8035234" h="579990">
                <a:moveTo>
                  <a:pt x="0" y="0"/>
                </a:moveTo>
                <a:lnTo>
                  <a:pt x="8035234" y="0"/>
                </a:lnTo>
                <a:lnTo>
                  <a:pt x="8035234" y="579989"/>
                </a:lnTo>
                <a:lnTo>
                  <a:pt x="0" y="579989"/>
                </a:lnTo>
                <a:lnTo>
                  <a:pt x="0" y="0"/>
                </a:lnTo>
                <a:close/>
              </a:path>
            </a:pathLst>
          </a:custGeom>
          <a:blipFill>
            <a:blip r:embed="rId2"/>
            <a:stretch>
              <a:fillRect b="-37097"/>
            </a:stretch>
          </a:blipFill>
        </p:spPr>
      </p:sp>
      <p:sp>
        <p:nvSpPr>
          <p:cNvPr id="3" name="Freeform 3"/>
          <p:cNvSpPr/>
          <p:nvPr/>
        </p:nvSpPr>
        <p:spPr>
          <a:xfrm>
            <a:off x="192003" y="2273083"/>
            <a:ext cx="8035234" cy="3341516"/>
          </a:xfrm>
          <a:custGeom>
            <a:avLst/>
            <a:gdLst/>
            <a:ahLst/>
            <a:cxnLst/>
            <a:rect l="l" t="t" r="r" b="b"/>
            <a:pathLst>
              <a:path w="8035234" h="3341516">
                <a:moveTo>
                  <a:pt x="0" y="0"/>
                </a:moveTo>
                <a:lnTo>
                  <a:pt x="8035234" y="0"/>
                </a:lnTo>
                <a:lnTo>
                  <a:pt x="8035234" y="3341517"/>
                </a:lnTo>
                <a:lnTo>
                  <a:pt x="0" y="3341517"/>
                </a:lnTo>
                <a:lnTo>
                  <a:pt x="0" y="0"/>
                </a:lnTo>
                <a:close/>
              </a:path>
            </a:pathLst>
          </a:custGeom>
          <a:blipFill>
            <a:blip r:embed="rId3"/>
            <a:stretch>
              <a:fillRect t="-10431" r="-1751" b="-6320"/>
            </a:stretch>
          </a:blipFill>
        </p:spPr>
      </p:sp>
      <p:sp>
        <p:nvSpPr>
          <p:cNvPr id="4" name="Freeform 4"/>
          <p:cNvSpPr/>
          <p:nvPr/>
        </p:nvSpPr>
        <p:spPr>
          <a:xfrm>
            <a:off x="192003" y="5705089"/>
            <a:ext cx="4136010" cy="4279179"/>
          </a:xfrm>
          <a:custGeom>
            <a:avLst/>
            <a:gdLst/>
            <a:ahLst/>
            <a:cxnLst/>
            <a:rect l="l" t="t" r="r" b="b"/>
            <a:pathLst>
              <a:path w="4136010" h="4279179">
                <a:moveTo>
                  <a:pt x="0" y="0"/>
                </a:moveTo>
                <a:lnTo>
                  <a:pt x="4136010" y="0"/>
                </a:lnTo>
                <a:lnTo>
                  <a:pt x="4136010" y="4279179"/>
                </a:lnTo>
                <a:lnTo>
                  <a:pt x="0" y="4279179"/>
                </a:lnTo>
                <a:lnTo>
                  <a:pt x="0" y="0"/>
                </a:lnTo>
                <a:close/>
              </a:path>
            </a:pathLst>
          </a:custGeom>
          <a:blipFill>
            <a:blip r:embed="rId4"/>
            <a:stretch>
              <a:fillRect/>
            </a:stretch>
          </a:blipFill>
        </p:spPr>
      </p:sp>
      <p:sp>
        <p:nvSpPr>
          <p:cNvPr id="5" name="Freeform 5"/>
          <p:cNvSpPr/>
          <p:nvPr/>
        </p:nvSpPr>
        <p:spPr>
          <a:xfrm>
            <a:off x="4419493" y="5705089"/>
            <a:ext cx="3807744" cy="4279179"/>
          </a:xfrm>
          <a:custGeom>
            <a:avLst/>
            <a:gdLst/>
            <a:ahLst/>
            <a:cxnLst/>
            <a:rect l="l" t="t" r="r" b="b"/>
            <a:pathLst>
              <a:path w="3807744" h="4279179">
                <a:moveTo>
                  <a:pt x="0" y="0"/>
                </a:moveTo>
                <a:lnTo>
                  <a:pt x="3807744" y="0"/>
                </a:lnTo>
                <a:lnTo>
                  <a:pt x="3807744" y="4279179"/>
                </a:lnTo>
                <a:lnTo>
                  <a:pt x="0" y="4279179"/>
                </a:lnTo>
                <a:lnTo>
                  <a:pt x="0" y="0"/>
                </a:lnTo>
                <a:close/>
              </a:path>
            </a:pathLst>
          </a:custGeom>
          <a:blipFill>
            <a:blip r:embed="rId5"/>
            <a:stretch>
              <a:fillRect/>
            </a:stretch>
          </a:blipFill>
        </p:spPr>
      </p:sp>
      <p:sp>
        <p:nvSpPr>
          <p:cNvPr id="6" name="TextBox 6"/>
          <p:cNvSpPr txBox="1"/>
          <p:nvPr/>
        </p:nvSpPr>
        <p:spPr>
          <a:xfrm>
            <a:off x="192003" y="265040"/>
            <a:ext cx="7140858" cy="608104"/>
          </a:xfrm>
          <a:prstGeom prst="rect">
            <a:avLst/>
          </a:prstGeom>
        </p:spPr>
        <p:txBody>
          <a:bodyPr lIns="0" tIns="0" rIns="0" bIns="0" rtlCol="0" anchor="t">
            <a:spAutoFit/>
          </a:bodyPr>
          <a:lstStyle/>
          <a:p>
            <a:pPr algn="l">
              <a:lnSpc>
                <a:spcPts val="4615"/>
              </a:lnSpc>
            </a:pPr>
            <a:r>
              <a:rPr lang="en-US" sz="4395" b="1">
                <a:solidFill>
                  <a:srgbClr val="F5E8DA"/>
                </a:solidFill>
                <a:latin typeface="Inter Bold"/>
                <a:ea typeface="Inter Bold"/>
                <a:cs typeface="Inter Bold"/>
                <a:sym typeface="Inter Bold"/>
              </a:rPr>
              <a:t>MODEL OPTIMIZATION</a:t>
            </a:r>
          </a:p>
        </p:txBody>
      </p:sp>
      <p:sp>
        <p:nvSpPr>
          <p:cNvPr id="7" name="TextBox 7"/>
          <p:cNvSpPr txBox="1"/>
          <p:nvPr/>
        </p:nvSpPr>
        <p:spPr>
          <a:xfrm>
            <a:off x="192003" y="835044"/>
            <a:ext cx="7430378" cy="721964"/>
          </a:xfrm>
          <a:prstGeom prst="rect">
            <a:avLst/>
          </a:prstGeom>
        </p:spPr>
        <p:txBody>
          <a:bodyPr lIns="0" tIns="0" rIns="0" bIns="0" rtlCol="0" anchor="t">
            <a:spAutoFit/>
          </a:bodyPr>
          <a:lstStyle/>
          <a:p>
            <a:pPr marL="0" lvl="0" indent="0" algn="l">
              <a:lnSpc>
                <a:spcPts val="2956"/>
              </a:lnSpc>
            </a:pPr>
            <a:r>
              <a:rPr lang="en-US" sz="2111" b="1" spc="156">
                <a:solidFill>
                  <a:srgbClr val="CE8CA5"/>
                </a:solidFill>
                <a:latin typeface="Open Sans Bold"/>
                <a:ea typeface="Open Sans Bold"/>
                <a:cs typeface="Open Sans Bold"/>
                <a:sym typeface="Open Sans Bold"/>
              </a:rPr>
              <a:t>BALANCING THE DATASET AND FINE-TUNING ALGORITHMS</a:t>
            </a:r>
          </a:p>
        </p:txBody>
      </p:sp>
      <p:grpSp>
        <p:nvGrpSpPr>
          <p:cNvPr id="8" name="Group 8"/>
          <p:cNvGrpSpPr/>
          <p:nvPr/>
        </p:nvGrpSpPr>
        <p:grpSpPr>
          <a:xfrm>
            <a:off x="8456889" y="-168330"/>
            <a:ext cx="11017989" cy="10901410"/>
            <a:chOff x="0" y="0"/>
            <a:chExt cx="2901857" cy="2871153"/>
          </a:xfrm>
        </p:grpSpPr>
        <p:sp>
          <p:nvSpPr>
            <p:cNvPr id="9" name="Freeform 9"/>
            <p:cNvSpPr/>
            <p:nvPr/>
          </p:nvSpPr>
          <p:spPr>
            <a:xfrm>
              <a:off x="0" y="0"/>
              <a:ext cx="2901857" cy="2871153"/>
            </a:xfrm>
            <a:custGeom>
              <a:avLst/>
              <a:gdLst/>
              <a:ahLst/>
              <a:cxnLst/>
              <a:rect l="l" t="t" r="r" b="b"/>
              <a:pathLst>
                <a:path w="2901857" h="2871153">
                  <a:moveTo>
                    <a:pt x="0" y="0"/>
                  </a:moveTo>
                  <a:lnTo>
                    <a:pt x="2901857" y="0"/>
                  </a:lnTo>
                  <a:lnTo>
                    <a:pt x="2901857" y="2871153"/>
                  </a:lnTo>
                  <a:lnTo>
                    <a:pt x="0" y="2871153"/>
                  </a:lnTo>
                  <a:close/>
                </a:path>
              </a:pathLst>
            </a:custGeom>
            <a:solidFill>
              <a:srgbClr val="CE8CA5"/>
            </a:solidFill>
          </p:spPr>
        </p:sp>
        <p:sp>
          <p:nvSpPr>
            <p:cNvPr id="10" name="TextBox 10"/>
            <p:cNvSpPr txBox="1"/>
            <p:nvPr/>
          </p:nvSpPr>
          <p:spPr>
            <a:xfrm>
              <a:off x="0" y="-47625"/>
              <a:ext cx="2901857" cy="2918778"/>
            </a:xfrm>
            <a:prstGeom prst="rect">
              <a:avLst/>
            </a:prstGeom>
          </p:spPr>
          <p:txBody>
            <a:bodyPr lIns="50800" tIns="50800" rIns="50800" bIns="50800" rtlCol="0" anchor="ctr"/>
            <a:lstStyle/>
            <a:p>
              <a:pPr algn="ctr">
                <a:lnSpc>
                  <a:spcPts val="2479"/>
                </a:lnSpc>
              </a:pPr>
              <a:endParaRPr/>
            </a:p>
          </p:txBody>
        </p:sp>
      </p:grpSp>
      <p:graphicFrame>
        <p:nvGraphicFramePr>
          <p:cNvPr id="11" name="Table 11"/>
          <p:cNvGraphicFramePr>
            <a:graphicFrameLocks noGrp="1"/>
          </p:cNvGraphicFramePr>
          <p:nvPr>
            <p:extLst>
              <p:ext uri="{D42A27DB-BD31-4B8C-83A1-F6EECF244321}">
                <p14:modId xmlns:p14="http://schemas.microsoft.com/office/powerpoint/2010/main" val="3484269755"/>
              </p:ext>
            </p:extLst>
          </p:nvPr>
        </p:nvGraphicFramePr>
        <p:xfrm>
          <a:off x="8587668" y="207890"/>
          <a:ext cx="9508329" cy="9776378"/>
        </p:xfrm>
        <a:graphic>
          <a:graphicData uri="http://schemas.openxmlformats.org/drawingml/2006/table">
            <a:tbl>
              <a:tblPr/>
              <a:tblGrid>
                <a:gridCol w="2453179">
                  <a:extLst>
                    <a:ext uri="{9D8B030D-6E8A-4147-A177-3AD203B41FA5}">
                      <a16:colId xmlns:a16="http://schemas.microsoft.com/office/drawing/2014/main" val="20000"/>
                    </a:ext>
                  </a:extLst>
                </a:gridCol>
                <a:gridCol w="7055150">
                  <a:extLst>
                    <a:ext uri="{9D8B030D-6E8A-4147-A177-3AD203B41FA5}">
                      <a16:colId xmlns:a16="http://schemas.microsoft.com/office/drawing/2014/main" val="20001"/>
                    </a:ext>
                  </a:extLst>
                </a:gridCol>
              </a:tblGrid>
              <a:tr h="1958182">
                <a:tc>
                  <a:txBody>
                    <a:bodyPr/>
                    <a:lstStyle/>
                    <a:p>
                      <a:pPr algn="ctr">
                        <a:lnSpc>
                          <a:spcPts val="5320"/>
                        </a:lnSpc>
                        <a:defRPr/>
                      </a:pPr>
                      <a:r>
                        <a:rPr lang="en-US" sz="3800" b="1" dirty="0">
                          <a:solidFill>
                            <a:srgbClr val="2B192E"/>
                          </a:solidFill>
                          <a:latin typeface="Inter Bold"/>
                          <a:ea typeface="Inter Bold"/>
                          <a:cs typeface="Inter Bold"/>
                          <a:sym typeface="Inter Bold"/>
                        </a:rPr>
                        <a:t>SMOTE</a:t>
                      </a:r>
                      <a:endParaRPr lang="en-US" sz="1100" dirty="0"/>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E8DA"/>
                    </a:solidFill>
                  </a:tcPr>
                </a:tc>
                <a:tc>
                  <a:txBody>
                    <a:bodyPr/>
                    <a:lstStyle/>
                    <a:p>
                      <a:pPr marL="410209" lvl="1" indent="-205105" algn="l">
                        <a:lnSpc>
                          <a:spcPts val="2659"/>
                        </a:lnSpc>
                        <a:buFont typeface="Arial"/>
                        <a:buChar char="•"/>
                        <a:defRPr/>
                      </a:pPr>
                      <a:r>
                        <a:rPr lang="en-US" sz="1899" b="1" dirty="0">
                          <a:solidFill>
                            <a:srgbClr val="370B47"/>
                          </a:solidFill>
                          <a:latin typeface="Open Sans Semi-Bold"/>
                          <a:ea typeface="Open Sans Semi-Bold"/>
                          <a:cs typeface="Open Sans Semi-Bold"/>
                          <a:sym typeface="Open Sans Semi-Bold"/>
                        </a:rPr>
                        <a:t>Our target variable, churn, was highly imbalanced.</a:t>
                      </a:r>
                      <a:endParaRPr lang="en-US" sz="1100" dirty="0"/>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Used SMOTE to balance classes.</a:t>
                      </a:r>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Boosted recall and F1-score for the minority class</a:t>
                      </a:r>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69063">
                <a:tc>
                  <a:txBody>
                    <a:bodyPr/>
                    <a:lstStyle/>
                    <a:p>
                      <a:pPr algn="ctr">
                        <a:lnSpc>
                          <a:spcPts val="3500"/>
                        </a:lnSpc>
                        <a:defRPr/>
                      </a:pPr>
                      <a:r>
                        <a:rPr lang="en-US" sz="2500" b="1" dirty="0">
                          <a:solidFill>
                            <a:srgbClr val="2B192E"/>
                          </a:solidFill>
                          <a:latin typeface="Inter Bold"/>
                          <a:ea typeface="Inter Bold"/>
                          <a:cs typeface="Inter Bold"/>
                          <a:sym typeface="Inter Bold"/>
                        </a:rPr>
                        <a:t>LOGISTIC REGRESSION</a:t>
                      </a:r>
                      <a:endParaRPr lang="en-US" sz="1100" dirty="0"/>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E8DA"/>
                    </a:solidFill>
                  </a:tcPr>
                </a:tc>
                <a:tc>
                  <a:txBody>
                    <a:bodyPr/>
                    <a:lstStyle/>
                    <a:p>
                      <a:pPr marL="410209" lvl="1" indent="-205105" algn="l">
                        <a:lnSpc>
                          <a:spcPts val="2659"/>
                        </a:lnSpc>
                        <a:buFont typeface="Arial"/>
                        <a:buChar char="•"/>
                        <a:defRPr/>
                      </a:pPr>
                      <a:r>
                        <a:rPr lang="en-US" sz="1899" b="1" dirty="0">
                          <a:solidFill>
                            <a:srgbClr val="370B47"/>
                          </a:solidFill>
                          <a:latin typeface="Open Sans Semi-Bold"/>
                          <a:ea typeface="Open Sans Semi-Bold"/>
                          <a:cs typeface="Open Sans Semi-Bold"/>
                          <a:sym typeface="Open Sans Semi-Bold"/>
                        </a:rPr>
                        <a:t>Default hyperparameters led to underfitting on imbalanced data.</a:t>
                      </a:r>
                      <a:endParaRPr lang="en-US" sz="1100" dirty="0"/>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Used </a:t>
                      </a:r>
                      <a:r>
                        <a:rPr lang="en-US" sz="1899" b="1" dirty="0" err="1">
                          <a:solidFill>
                            <a:srgbClr val="370B47"/>
                          </a:solidFill>
                          <a:latin typeface="Open Sans Semi-Bold"/>
                          <a:ea typeface="Open Sans Semi-Bold"/>
                          <a:cs typeface="Open Sans Semi-Bold"/>
                          <a:sym typeface="Open Sans Semi-Bold"/>
                        </a:rPr>
                        <a:t>GridSearchCV</a:t>
                      </a:r>
                      <a:r>
                        <a:rPr lang="en-US" sz="1899" b="1" dirty="0">
                          <a:solidFill>
                            <a:srgbClr val="370B47"/>
                          </a:solidFill>
                          <a:latin typeface="Open Sans Semi-Bold"/>
                          <a:ea typeface="Open Sans Semi-Bold"/>
                          <a:cs typeface="Open Sans Semi-Bold"/>
                          <a:sym typeface="Open Sans Semi-Bold"/>
                        </a:rPr>
                        <a:t> with 5-fold cross-validation to find the optimal configuration.</a:t>
                      </a:r>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This improved accuracy and stability, balancing precision and recall for churn prediction.</a:t>
                      </a:r>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69063">
                <a:tc>
                  <a:txBody>
                    <a:bodyPr/>
                    <a:lstStyle/>
                    <a:p>
                      <a:pPr algn="ctr">
                        <a:lnSpc>
                          <a:spcPts val="4200"/>
                        </a:lnSpc>
                        <a:defRPr/>
                      </a:pPr>
                      <a:r>
                        <a:rPr lang="en-US" sz="3000" b="1" dirty="0">
                          <a:solidFill>
                            <a:srgbClr val="2B192E"/>
                          </a:solidFill>
                          <a:latin typeface="Inter Bold"/>
                          <a:ea typeface="Inter Bold"/>
                          <a:cs typeface="Inter Bold"/>
                          <a:sym typeface="Inter Bold"/>
                        </a:rPr>
                        <a:t>RANDOM FOREST</a:t>
                      </a:r>
                      <a:endParaRPr lang="en-US" sz="1100" dirty="0"/>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E8DA"/>
                    </a:solidFill>
                  </a:tcPr>
                </a:tc>
                <a:tc>
                  <a:txBody>
                    <a:bodyPr/>
                    <a:lstStyle/>
                    <a:p>
                      <a:pPr marL="410209" lvl="1" indent="-205105" algn="l">
                        <a:lnSpc>
                          <a:spcPts val="2659"/>
                        </a:lnSpc>
                        <a:buFont typeface="Arial"/>
                        <a:buChar char="•"/>
                        <a:defRPr/>
                      </a:pPr>
                      <a:r>
                        <a:rPr lang="en-US" sz="1899" b="1" dirty="0">
                          <a:solidFill>
                            <a:srgbClr val="370B47"/>
                          </a:solidFill>
                          <a:latin typeface="Open Sans Semi-Bold"/>
                          <a:ea typeface="Open Sans Semi-Bold"/>
                          <a:cs typeface="Open Sans Semi-Bold"/>
                          <a:sym typeface="Open Sans Semi-Bold"/>
                        </a:rPr>
                        <a:t>Default settings risk overfitting and miss optimal tree count.</a:t>
                      </a:r>
                      <a:endParaRPr lang="en-US" sz="1100" dirty="0"/>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 Used </a:t>
                      </a:r>
                      <a:r>
                        <a:rPr lang="en-US" sz="1899" b="1" dirty="0" err="1">
                          <a:solidFill>
                            <a:srgbClr val="370B47"/>
                          </a:solidFill>
                          <a:latin typeface="Open Sans Semi-Bold"/>
                          <a:ea typeface="Open Sans Semi-Bold"/>
                          <a:cs typeface="Open Sans Semi-Bold"/>
                          <a:sym typeface="Open Sans Semi-Bold"/>
                        </a:rPr>
                        <a:t>RandomizedSearchCV</a:t>
                      </a:r>
                      <a:r>
                        <a:rPr lang="en-US" sz="1899" b="1" dirty="0">
                          <a:solidFill>
                            <a:srgbClr val="370B47"/>
                          </a:solidFill>
                          <a:latin typeface="Open Sans Semi-Bold"/>
                          <a:ea typeface="Open Sans Semi-Bold"/>
                          <a:cs typeface="Open Sans Semi-Bold"/>
                          <a:sym typeface="Open Sans Semi-Bold"/>
                        </a:rPr>
                        <a:t> for efficient parameter search.</a:t>
                      </a:r>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Improved accuracy and reduced overfitting for better generalization.</a:t>
                      </a:r>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80070">
                <a:tc>
                  <a:txBody>
                    <a:bodyPr/>
                    <a:lstStyle/>
                    <a:p>
                      <a:pPr algn="ctr">
                        <a:lnSpc>
                          <a:spcPts val="4200"/>
                        </a:lnSpc>
                        <a:defRPr/>
                      </a:pPr>
                      <a:endParaRPr lang="en-US" sz="1100" dirty="0"/>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E8DA"/>
                    </a:solidFill>
                  </a:tcPr>
                </a:tc>
                <a:tc>
                  <a:txBody>
                    <a:bodyPr/>
                    <a:lstStyle/>
                    <a:p>
                      <a:pPr marL="410209" lvl="1" indent="-205105" algn="l">
                        <a:lnSpc>
                          <a:spcPts val="2659"/>
                        </a:lnSpc>
                        <a:buFont typeface="Arial"/>
                        <a:buChar char="•"/>
                        <a:defRPr/>
                      </a:pPr>
                      <a:r>
                        <a:rPr lang="en-US" sz="1899" b="1" dirty="0">
                          <a:solidFill>
                            <a:srgbClr val="370B47"/>
                          </a:solidFill>
                          <a:latin typeface="Open Sans Semi-Bold"/>
                          <a:ea typeface="Open Sans Semi-Bold"/>
                          <a:cs typeface="Open Sans Semi-Bold"/>
                          <a:sym typeface="Open Sans Semi-Bold"/>
                        </a:rPr>
                        <a:t>Default parameters can slow learning or cause overfitting.</a:t>
                      </a:r>
                      <a:endParaRPr lang="en-US" sz="1100" dirty="0"/>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 Used </a:t>
                      </a:r>
                      <a:r>
                        <a:rPr lang="en-US" sz="1899" b="1" dirty="0" err="1">
                          <a:solidFill>
                            <a:srgbClr val="370B47"/>
                          </a:solidFill>
                          <a:latin typeface="Open Sans Semi-Bold"/>
                          <a:ea typeface="Open Sans Semi-Bold"/>
                          <a:cs typeface="Open Sans Semi-Bold"/>
                          <a:sym typeface="Open Sans Semi-Bold"/>
                        </a:rPr>
                        <a:t>GridSearchCV</a:t>
                      </a:r>
                      <a:r>
                        <a:rPr lang="en-US" sz="1899" b="1" dirty="0">
                          <a:solidFill>
                            <a:srgbClr val="370B47"/>
                          </a:solidFill>
                          <a:latin typeface="Open Sans Semi-Bold"/>
                          <a:ea typeface="Open Sans Semi-Bold"/>
                          <a:cs typeface="Open Sans Semi-Bold"/>
                          <a:sym typeface="Open Sans Semi-Bold"/>
                        </a:rPr>
                        <a:t> to fine-tune key boosting settings.</a:t>
                      </a:r>
                    </a:p>
                    <a:p>
                      <a:pPr marL="410209" lvl="1" indent="-205105" algn="l">
                        <a:lnSpc>
                          <a:spcPts val="2659"/>
                        </a:lnSpc>
                        <a:buFont typeface="Arial"/>
                        <a:buChar char="•"/>
                      </a:pPr>
                      <a:r>
                        <a:rPr lang="en-US" sz="1899" b="1" dirty="0">
                          <a:solidFill>
                            <a:srgbClr val="370B47"/>
                          </a:solidFill>
                          <a:latin typeface="Open Sans Semi-Bold"/>
                          <a:ea typeface="Open Sans Semi-Bold"/>
                          <a:cs typeface="Open Sans Semi-Bold"/>
                          <a:sym typeface="Open Sans Semi-Bold"/>
                        </a:rPr>
                        <a:t> Improved precision and model performance with balanced learning.</a:t>
                      </a:r>
                    </a:p>
                  </a:txBody>
                  <a:tcPr marL="190500" marR="190500" marT="190500" marB="190500" anchor="ctr">
                    <a:lnL w="38100" cap="flat" cmpd="sng" algn="ctr">
                      <a:solidFill>
                        <a:schemeClr val="tx1"/>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2"/>
          <p:cNvSpPr txBox="1"/>
          <p:nvPr/>
        </p:nvSpPr>
        <p:spPr>
          <a:xfrm>
            <a:off x="8786720" y="8460105"/>
            <a:ext cx="2077782" cy="798195"/>
          </a:xfrm>
          <a:prstGeom prst="rect">
            <a:avLst/>
          </a:prstGeom>
        </p:spPr>
        <p:txBody>
          <a:bodyPr lIns="0" tIns="0" rIns="0" bIns="0" rtlCol="0" anchor="t">
            <a:spAutoFit/>
          </a:bodyPr>
          <a:lstStyle/>
          <a:p>
            <a:pPr algn="ctr">
              <a:lnSpc>
                <a:spcPts val="3090"/>
              </a:lnSpc>
              <a:spcBef>
                <a:spcPct val="0"/>
              </a:spcBef>
            </a:pPr>
            <a:r>
              <a:rPr lang="en-US" sz="3000" b="1">
                <a:solidFill>
                  <a:srgbClr val="000000"/>
                </a:solidFill>
                <a:latin typeface="Inter Bold"/>
                <a:ea typeface="Inter Bold"/>
                <a:cs typeface="Inter Bold"/>
                <a:sym typeface="Inter Bold"/>
              </a:rPr>
              <a:t>GRADIENT BOOSTING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192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329945" cy="10287000"/>
            <a:chOff x="0" y="0"/>
            <a:chExt cx="2193895" cy="2709333"/>
          </a:xfrm>
        </p:grpSpPr>
        <p:sp>
          <p:nvSpPr>
            <p:cNvPr id="3" name="Freeform 3"/>
            <p:cNvSpPr/>
            <p:nvPr/>
          </p:nvSpPr>
          <p:spPr>
            <a:xfrm>
              <a:off x="0" y="0"/>
              <a:ext cx="2193895" cy="2709333"/>
            </a:xfrm>
            <a:custGeom>
              <a:avLst/>
              <a:gdLst/>
              <a:ahLst/>
              <a:cxnLst/>
              <a:rect l="l" t="t" r="r" b="b"/>
              <a:pathLst>
                <a:path w="2193895" h="2709333">
                  <a:moveTo>
                    <a:pt x="0" y="0"/>
                  </a:moveTo>
                  <a:lnTo>
                    <a:pt x="2193895" y="0"/>
                  </a:lnTo>
                  <a:lnTo>
                    <a:pt x="2193895" y="2709333"/>
                  </a:lnTo>
                  <a:lnTo>
                    <a:pt x="0" y="2709333"/>
                  </a:lnTo>
                  <a:close/>
                </a:path>
              </a:pathLst>
            </a:custGeom>
            <a:solidFill>
              <a:srgbClr val="50006C">
                <a:alpha val="46667"/>
              </a:srgbClr>
            </a:solidFill>
          </p:spPr>
        </p:sp>
        <p:sp>
          <p:nvSpPr>
            <p:cNvPr id="4" name="TextBox 4"/>
            <p:cNvSpPr txBox="1"/>
            <p:nvPr/>
          </p:nvSpPr>
          <p:spPr>
            <a:xfrm>
              <a:off x="0" y="-47625"/>
              <a:ext cx="2193895" cy="2756958"/>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flipV="1">
            <a:off x="839945" y="2418387"/>
            <a:ext cx="1858299" cy="0"/>
          </a:xfrm>
          <a:prstGeom prst="line">
            <a:avLst/>
          </a:prstGeom>
          <a:ln w="76200" cap="flat">
            <a:solidFill>
              <a:srgbClr val="F5E8DA"/>
            </a:solidFill>
            <a:prstDash val="solid"/>
            <a:headEnd type="none" w="sm" len="sm"/>
            <a:tailEnd type="none" w="sm" len="sm"/>
          </a:ln>
        </p:spPr>
      </p:sp>
      <p:sp>
        <p:nvSpPr>
          <p:cNvPr id="6" name="TextBox 6"/>
          <p:cNvSpPr txBox="1"/>
          <p:nvPr/>
        </p:nvSpPr>
        <p:spPr>
          <a:xfrm>
            <a:off x="301798" y="592046"/>
            <a:ext cx="8147912" cy="994410"/>
          </a:xfrm>
          <a:prstGeom prst="rect">
            <a:avLst/>
          </a:prstGeom>
        </p:spPr>
        <p:txBody>
          <a:bodyPr lIns="0" tIns="0" rIns="0" bIns="0" rtlCol="0" anchor="t">
            <a:spAutoFit/>
          </a:bodyPr>
          <a:lstStyle/>
          <a:p>
            <a:pPr algn="l">
              <a:lnSpc>
                <a:spcPts val="7560"/>
              </a:lnSpc>
            </a:pPr>
            <a:r>
              <a:rPr lang="en-US" sz="7200" b="1">
                <a:solidFill>
                  <a:srgbClr val="F5E8DA"/>
                </a:solidFill>
                <a:latin typeface="Inter Bold"/>
                <a:ea typeface="Inter Bold"/>
                <a:cs typeface="Inter Bold"/>
                <a:sym typeface="Inter Bold"/>
              </a:rPr>
              <a:t>EVALUATION</a:t>
            </a:r>
          </a:p>
        </p:txBody>
      </p:sp>
      <p:grpSp>
        <p:nvGrpSpPr>
          <p:cNvPr id="7" name="Group 7"/>
          <p:cNvGrpSpPr/>
          <p:nvPr/>
        </p:nvGrpSpPr>
        <p:grpSpPr>
          <a:xfrm>
            <a:off x="8640105" y="219936"/>
            <a:ext cx="9292033" cy="553720"/>
            <a:chOff x="0" y="0"/>
            <a:chExt cx="2447284" cy="145836"/>
          </a:xfrm>
        </p:grpSpPr>
        <p:sp>
          <p:nvSpPr>
            <p:cNvPr id="8" name="Freeform 8"/>
            <p:cNvSpPr/>
            <p:nvPr/>
          </p:nvSpPr>
          <p:spPr>
            <a:xfrm>
              <a:off x="0" y="0"/>
              <a:ext cx="2447285" cy="145836"/>
            </a:xfrm>
            <a:custGeom>
              <a:avLst/>
              <a:gdLst/>
              <a:ahLst/>
              <a:cxnLst/>
              <a:rect l="l" t="t" r="r" b="b"/>
              <a:pathLst>
                <a:path w="2447285" h="145836">
                  <a:moveTo>
                    <a:pt x="42492" y="0"/>
                  </a:moveTo>
                  <a:lnTo>
                    <a:pt x="2404792" y="0"/>
                  </a:lnTo>
                  <a:cubicBezTo>
                    <a:pt x="2428260" y="0"/>
                    <a:pt x="2447285" y="19024"/>
                    <a:pt x="2447285" y="42492"/>
                  </a:cubicBezTo>
                  <a:lnTo>
                    <a:pt x="2447285" y="103344"/>
                  </a:lnTo>
                  <a:cubicBezTo>
                    <a:pt x="2447285" y="114613"/>
                    <a:pt x="2442808" y="125421"/>
                    <a:pt x="2434839" y="133390"/>
                  </a:cubicBezTo>
                  <a:cubicBezTo>
                    <a:pt x="2426870" y="141359"/>
                    <a:pt x="2416062" y="145836"/>
                    <a:pt x="2404792" y="145836"/>
                  </a:cubicBezTo>
                  <a:lnTo>
                    <a:pt x="42492" y="145836"/>
                  </a:lnTo>
                  <a:cubicBezTo>
                    <a:pt x="31222" y="145836"/>
                    <a:pt x="20414" y="141359"/>
                    <a:pt x="12446" y="133390"/>
                  </a:cubicBezTo>
                  <a:cubicBezTo>
                    <a:pt x="4477" y="125421"/>
                    <a:pt x="0" y="114613"/>
                    <a:pt x="0" y="103344"/>
                  </a:cubicBezTo>
                  <a:lnTo>
                    <a:pt x="0" y="42492"/>
                  </a:lnTo>
                  <a:cubicBezTo>
                    <a:pt x="0" y="31222"/>
                    <a:pt x="4477" y="20414"/>
                    <a:pt x="12446" y="12446"/>
                  </a:cubicBezTo>
                  <a:cubicBezTo>
                    <a:pt x="20414" y="4477"/>
                    <a:pt x="31222" y="0"/>
                    <a:pt x="42492" y="0"/>
                  </a:cubicBezTo>
                  <a:close/>
                </a:path>
              </a:pathLst>
            </a:custGeom>
            <a:solidFill>
              <a:srgbClr val="50006C"/>
            </a:solidFill>
          </p:spPr>
        </p:sp>
        <p:sp>
          <p:nvSpPr>
            <p:cNvPr id="9" name="TextBox 9"/>
            <p:cNvSpPr txBox="1"/>
            <p:nvPr/>
          </p:nvSpPr>
          <p:spPr>
            <a:xfrm>
              <a:off x="0" y="-38100"/>
              <a:ext cx="2447284" cy="183936"/>
            </a:xfrm>
            <a:prstGeom prst="rect">
              <a:avLst/>
            </a:prstGeom>
          </p:spPr>
          <p:txBody>
            <a:bodyPr lIns="50800" tIns="50800" rIns="50800" bIns="50800" rtlCol="0" anchor="ctr"/>
            <a:lstStyle/>
            <a:p>
              <a:pPr algn="ctr">
                <a:lnSpc>
                  <a:spcPts val="3079"/>
                </a:lnSpc>
              </a:pPr>
              <a:r>
                <a:rPr lang="en-US" sz="2199" b="1">
                  <a:solidFill>
                    <a:srgbClr val="F5E8DA"/>
                  </a:solidFill>
                  <a:latin typeface="Inter Bold"/>
                  <a:ea typeface="Inter Bold"/>
                  <a:cs typeface="Inter Bold"/>
                  <a:sym typeface="Inter Bold"/>
                </a:rPr>
                <a:t> Overall Model Comparison</a:t>
              </a:r>
            </a:p>
          </p:txBody>
        </p:sp>
      </p:grpSp>
      <p:grpSp>
        <p:nvGrpSpPr>
          <p:cNvPr id="10" name="Group 10"/>
          <p:cNvGrpSpPr/>
          <p:nvPr/>
        </p:nvGrpSpPr>
        <p:grpSpPr>
          <a:xfrm>
            <a:off x="8640105" y="3652395"/>
            <a:ext cx="9292033" cy="553720"/>
            <a:chOff x="0" y="0"/>
            <a:chExt cx="2447284" cy="145836"/>
          </a:xfrm>
        </p:grpSpPr>
        <p:sp>
          <p:nvSpPr>
            <p:cNvPr id="11" name="Freeform 11"/>
            <p:cNvSpPr/>
            <p:nvPr/>
          </p:nvSpPr>
          <p:spPr>
            <a:xfrm>
              <a:off x="0" y="0"/>
              <a:ext cx="2447285" cy="145836"/>
            </a:xfrm>
            <a:custGeom>
              <a:avLst/>
              <a:gdLst/>
              <a:ahLst/>
              <a:cxnLst/>
              <a:rect l="l" t="t" r="r" b="b"/>
              <a:pathLst>
                <a:path w="2447285" h="145836">
                  <a:moveTo>
                    <a:pt x="42492" y="0"/>
                  </a:moveTo>
                  <a:lnTo>
                    <a:pt x="2404792" y="0"/>
                  </a:lnTo>
                  <a:cubicBezTo>
                    <a:pt x="2428260" y="0"/>
                    <a:pt x="2447285" y="19024"/>
                    <a:pt x="2447285" y="42492"/>
                  </a:cubicBezTo>
                  <a:lnTo>
                    <a:pt x="2447285" y="103344"/>
                  </a:lnTo>
                  <a:cubicBezTo>
                    <a:pt x="2447285" y="114613"/>
                    <a:pt x="2442808" y="125421"/>
                    <a:pt x="2434839" y="133390"/>
                  </a:cubicBezTo>
                  <a:cubicBezTo>
                    <a:pt x="2426870" y="141359"/>
                    <a:pt x="2416062" y="145836"/>
                    <a:pt x="2404792" y="145836"/>
                  </a:cubicBezTo>
                  <a:lnTo>
                    <a:pt x="42492" y="145836"/>
                  </a:lnTo>
                  <a:cubicBezTo>
                    <a:pt x="31222" y="145836"/>
                    <a:pt x="20414" y="141359"/>
                    <a:pt x="12446" y="133390"/>
                  </a:cubicBezTo>
                  <a:cubicBezTo>
                    <a:pt x="4477" y="125421"/>
                    <a:pt x="0" y="114613"/>
                    <a:pt x="0" y="103344"/>
                  </a:cubicBezTo>
                  <a:lnTo>
                    <a:pt x="0" y="42492"/>
                  </a:lnTo>
                  <a:cubicBezTo>
                    <a:pt x="0" y="31222"/>
                    <a:pt x="4477" y="20414"/>
                    <a:pt x="12446" y="12446"/>
                  </a:cubicBezTo>
                  <a:cubicBezTo>
                    <a:pt x="20414" y="4477"/>
                    <a:pt x="31222" y="0"/>
                    <a:pt x="42492" y="0"/>
                  </a:cubicBezTo>
                  <a:close/>
                </a:path>
              </a:pathLst>
            </a:custGeom>
            <a:solidFill>
              <a:srgbClr val="50006C"/>
            </a:solidFill>
          </p:spPr>
        </p:sp>
        <p:sp>
          <p:nvSpPr>
            <p:cNvPr id="12" name="TextBox 12"/>
            <p:cNvSpPr txBox="1"/>
            <p:nvPr/>
          </p:nvSpPr>
          <p:spPr>
            <a:xfrm>
              <a:off x="0" y="-38100"/>
              <a:ext cx="2447284" cy="183936"/>
            </a:xfrm>
            <a:prstGeom prst="rect">
              <a:avLst/>
            </a:prstGeom>
          </p:spPr>
          <p:txBody>
            <a:bodyPr lIns="50800" tIns="50800" rIns="50800" bIns="50800" rtlCol="0" anchor="ctr"/>
            <a:lstStyle/>
            <a:p>
              <a:pPr algn="ctr">
                <a:lnSpc>
                  <a:spcPts val="3079"/>
                </a:lnSpc>
              </a:pPr>
              <a:r>
                <a:rPr lang="en-US" sz="2199" b="1">
                  <a:solidFill>
                    <a:srgbClr val="F5E8DA"/>
                  </a:solidFill>
                  <a:latin typeface="Inter Bold"/>
                  <a:ea typeface="Inter Bold"/>
                  <a:cs typeface="Inter Bold"/>
                  <a:sym typeface="Inter Bold"/>
                </a:rPr>
                <a:t>AUC &amp; ROC Curve Insights</a:t>
              </a:r>
            </a:p>
          </p:txBody>
        </p:sp>
      </p:grpSp>
      <p:grpSp>
        <p:nvGrpSpPr>
          <p:cNvPr id="13" name="Group 13"/>
          <p:cNvGrpSpPr/>
          <p:nvPr/>
        </p:nvGrpSpPr>
        <p:grpSpPr>
          <a:xfrm>
            <a:off x="8758471" y="6142983"/>
            <a:ext cx="9292033" cy="553720"/>
            <a:chOff x="0" y="0"/>
            <a:chExt cx="2447284" cy="145836"/>
          </a:xfrm>
        </p:grpSpPr>
        <p:sp>
          <p:nvSpPr>
            <p:cNvPr id="14" name="Freeform 14"/>
            <p:cNvSpPr/>
            <p:nvPr/>
          </p:nvSpPr>
          <p:spPr>
            <a:xfrm>
              <a:off x="0" y="0"/>
              <a:ext cx="2447285" cy="145836"/>
            </a:xfrm>
            <a:custGeom>
              <a:avLst/>
              <a:gdLst/>
              <a:ahLst/>
              <a:cxnLst/>
              <a:rect l="l" t="t" r="r" b="b"/>
              <a:pathLst>
                <a:path w="2447285" h="145836">
                  <a:moveTo>
                    <a:pt x="42492" y="0"/>
                  </a:moveTo>
                  <a:lnTo>
                    <a:pt x="2404792" y="0"/>
                  </a:lnTo>
                  <a:cubicBezTo>
                    <a:pt x="2428260" y="0"/>
                    <a:pt x="2447285" y="19024"/>
                    <a:pt x="2447285" y="42492"/>
                  </a:cubicBezTo>
                  <a:lnTo>
                    <a:pt x="2447285" y="103344"/>
                  </a:lnTo>
                  <a:cubicBezTo>
                    <a:pt x="2447285" y="114613"/>
                    <a:pt x="2442808" y="125421"/>
                    <a:pt x="2434839" y="133390"/>
                  </a:cubicBezTo>
                  <a:cubicBezTo>
                    <a:pt x="2426870" y="141359"/>
                    <a:pt x="2416062" y="145836"/>
                    <a:pt x="2404792" y="145836"/>
                  </a:cubicBezTo>
                  <a:lnTo>
                    <a:pt x="42492" y="145836"/>
                  </a:lnTo>
                  <a:cubicBezTo>
                    <a:pt x="31222" y="145836"/>
                    <a:pt x="20414" y="141359"/>
                    <a:pt x="12446" y="133390"/>
                  </a:cubicBezTo>
                  <a:cubicBezTo>
                    <a:pt x="4477" y="125421"/>
                    <a:pt x="0" y="114613"/>
                    <a:pt x="0" y="103344"/>
                  </a:cubicBezTo>
                  <a:lnTo>
                    <a:pt x="0" y="42492"/>
                  </a:lnTo>
                  <a:cubicBezTo>
                    <a:pt x="0" y="31222"/>
                    <a:pt x="4477" y="20414"/>
                    <a:pt x="12446" y="12446"/>
                  </a:cubicBezTo>
                  <a:cubicBezTo>
                    <a:pt x="20414" y="4477"/>
                    <a:pt x="31222" y="0"/>
                    <a:pt x="42492" y="0"/>
                  </a:cubicBezTo>
                  <a:close/>
                </a:path>
              </a:pathLst>
            </a:custGeom>
            <a:solidFill>
              <a:srgbClr val="50006C"/>
            </a:solidFill>
          </p:spPr>
        </p:sp>
        <p:sp>
          <p:nvSpPr>
            <p:cNvPr id="15" name="TextBox 15"/>
            <p:cNvSpPr txBox="1"/>
            <p:nvPr/>
          </p:nvSpPr>
          <p:spPr>
            <a:xfrm>
              <a:off x="0" y="-38100"/>
              <a:ext cx="2447284" cy="183936"/>
            </a:xfrm>
            <a:prstGeom prst="rect">
              <a:avLst/>
            </a:prstGeom>
          </p:spPr>
          <p:txBody>
            <a:bodyPr lIns="50800" tIns="50800" rIns="50800" bIns="50800" rtlCol="0" anchor="ctr"/>
            <a:lstStyle/>
            <a:p>
              <a:pPr algn="ctr">
                <a:lnSpc>
                  <a:spcPts val="3079"/>
                </a:lnSpc>
              </a:pPr>
              <a:r>
                <a:rPr lang="en-US" sz="2199" b="1">
                  <a:solidFill>
                    <a:srgbClr val="F5E8DA"/>
                  </a:solidFill>
                  <a:latin typeface="Inter Bold"/>
                  <a:ea typeface="Inter Bold"/>
                  <a:cs typeface="Inter Bold"/>
                  <a:sym typeface="Inter Bold"/>
                </a:rPr>
                <a:t> Confusion Matrix Observations</a:t>
              </a:r>
            </a:p>
          </p:txBody>
        </p:sp>
      </p:grpSp>
      <p:sp>
        <p:nvSpPr>
          <p:cNvPr id="16" name="TextBox 16"/>
          <p:cNvSpPr txBox="1"/>
          <p:nvPr/>
        </p:nvSpPr>
        <p:spPr>
          <a:xfrm>
            <a:off x="8876836" y="1009701"/>
            <a:ext cx="9055302" cy="2330450"/>
          </a:xfrm>
          <a:prstGeom prst="rect">
            <a:avLst/>
          </a:prstGeom>
        </p:spPr>
        <p:txBody>
          <a:bodyPr lIns="0" tIns="0" rIns="0" bIns="0" rtlCol="0" anchor="t">
            <a:spAutoFit/>
          </a:bodyPr>
          <a:lstStyle/>
          <a:p>
            <a:pPr marL="431801" lvl="1" indent="-215900" algn="l">
              <a:lnSpc>
                <a:spcPts val="3100"/>
              </a:lnSpc>
              <a:buFont typeface="Arial"/>
              <a:buChar char="•"/>
            </a:pPr>
            <a:r>
              <a:rPr lang="en-US" sz="2000" b="1">
                <a:solidFill>
                  <a:srgbClr val="F5E8DA"/>
                </a:solidFill>
                <a:latin typeface="Open Sans Bold"/>
                <a:ea typeface="Open Sans Bold"/>
                <a:cs typeface="Open Sans Bold"/>
                <a:sym typeface="Open Sans Bold"/>
              </a:rPr>
              <a:t>Logistic Regression</a:t>
            </a:r>
            <a:r>
              <a:rPr lang="en-US" sz="2000">
                <a:solidFill>
                  <a:srgbClr val="F5E8DA"/>
                </a:solidFill>
                <a:latin typeface="Open Sans"/>
                <a:ea typeface="Open Sans"/>
                <a:cs typeface="Open Sans"/>
                <a:sym typeface="Open Sans"/>
              </a:rPr>
              <a:t> performed best on Recall (0.7224) and F1-Score (0.6133), making it more sensitive to detecting churn cases.</a:t>
            </a:r>
          </a:p>
          <a:p>
            <a:pPr marL="431801" lvl="1" indent="-215900" algn="l">
              <a:lnSpc>
                <a:spcPts val="3100"/>
              </a:lnSpc>
              <a:buFont typeface="Arial"/>
              <a:buChar char="•"/>
            </a:pPr>
            <a:r>
              <a:rPr lang="en-US" sz="2000" b="1">
                <a:solidFill>
                  <a:srgbClr val="F5E8DA"/>
                </a:solidFill>
                <a:latin typeface="Open Sans Bold"/>
                <a:ea typeface="Open Sans Bold"/>
                <a:cs typeface="Open Sans Bold"/>
                <a:sym typeface="Open Sans Bold"/>
              </a:rPr>
              <a:t> Random Forest</a:t>
            </a:r>
            <a:r>
              <a:rPr lang="en-US" sz="2000">
                <a:solidFill>
                  <a:srgbClr val="F5E8DA"/>
                </a:solidFill>
                <a:latin typeface="Open Sans"/>
                <a:ea typeface="Open Sans"/>
                <a:cs typeface="Open Sans"/>
                <a:sym typeface="Open Sans"/>
              </a:rPr>
              <a:t> had the highest accuracy (0.7789) but a lower recall, indicating a tradeoff between correctness and sensitivity.</a:t>
            </a:r>
          </a:p>
          <a:p>
            <a:pPr marL="431801" lvl="1" indent="-215900" algn="l">
              <a:lnSpc>
                <a:spcPts val="3100"/>
              </a:lnSpc>
              <a:buFont typeface="Arial"/>
              <a:buChar char="•"/>
            </a:pPr>
            <a:r>
              <a:rPr lang="en-US" sz="2000" b="1">
                <a:solidFill>
                  <a:srgbClr val="F5E8DA"/>
                </a:solidFill>
                <a:latin typeface="Open Sans Bold"/>
                <a:ea typeface="Open Sans Bold"/>
                <a:cs typeface="Open Sans Bold"/>
                <a:sym typeface="Open Sans Bold"/>
              </a:rPr>
              <a:t> Gradient Boosting</a:t>
            </a:r>
            <a:r>
              <a:rPr lang="en-US" sz="2000">
                <a:solidFill>
                  <a:srgbClr val="F5E8DA"/>
                </a:solidFill>
                <a:latin typeface="Open Sans"/>
                <a:ea typeface="Open Sans"/>
                <a:cs typeface="Open Sans"/>
                <a:sym typeface="Open Sans"/>
              </a:rPr>
              <a:t> had consistent performance across metrics but slightly underperformed on recall.</a:t>
            </a:r>
          </a:p>
        </p:txBody>
      </p:sp>
      <p:sp>
        <p:nvSpPr>
          <p:cNvPr id="17" name="Freeform 17"/>
          <p:cNvSpPr/>
          <p:nvPr/>
        </p:nvSpPr>
        <p:spPr>
          <a:xfrm>
            <a:off x="301798" y="1700756"/>
            <a:ext cx="7475580" cy="1627579"/>
          </a:xfrm>
          <a:custGeom>
            <a:avLst/>
            <a:gdLst/>
            <a:ahLst/>
            <a:cxnLst/>
            <a:rect l="l" t="t" r="r" b="b"/>
            <a:pathLst>
              <a:path w="7475580" h="1627579">
                <a:moveTo>
                  <a:pt x="0" y="0"/>
                </a:moveTo>
                <a:lnTo>
                  <a:pt x="7475580" y="0"/>
                </a:lnTo>
                <a:lnTo>
                  <a:pt x="7475580" y="1627579"/>
                </a:lnTo>
                <a:lnTo>
                  <a:pt x="0" y="1627579"/>
                </a:lnTo>
                <a:lnTo>
                  <a:pt x="0" y="0"/>
                </a:lnTo>
                <a:close/>
              </a:path>
            </a:pathLst>
          </a:custGeom>
          <a:blipFill>
            <a:blip r:embed="rId2"/>
            <a:stretch>
              <a:fillRect t="-1640" b="-1640"/>
            </a:stretch>
          </a:blipFill>
        </p:spPr>
      </p:sp>
      <p:sp>
        <p:nvSpPr>
          <p:cNvPr id="18" name="Freeform 18"/>
          <p:cNvSpPr/>
          <p:nvPr/>
        </p:nvSpPr>
        <p:spPr>
          <a:xfrm>
            <a:off x="301798" y="4750794"/>
            <a:ext cx="7475580" cy="5326351"/>
          </a:xfrm>
          <a:custGeom>
            <a:avLst/>
            <a:gdLst/>
            <a:ahLst/>
            <a:cxnLst/>
            <a:rect l="l" t="t" r="r" b="b"/>
            <a:pathLst>
              <a:path w="7475580" h="5326351">
                <a:moveTo>
                  <a:pt x="0" y="0"/>
                </a:moveTo>
                <a:lnTo>
                  <a:pt x="7475580" y="0"/>
                </a:lnTo>
                <a:lnTo>
                  <a:pt x="7475580" y="5326351"/>
                </a:lnTo>
                <a:lnTo>
                  <a:pt x="0" y="5326351"/>
                </a:lnTo>
                <a:lnTo>
                  <a:pt x="0" y="0"/>
                </a:lnTo>
                <a:close/>
              </a:path>
            </a:pathLst>
          </a:custGeom>
          <a:blipFill>
            <a:blip r:embed="rId3"/>
            <a:stretch>
              <a:fillRect/>
            </a:stretch>
          </a:blipFill>
        </p:spPr>
      </p:sp>
      <p:sp>
        <p:nvSpPr>
          <p:cNvPr id="19" name="Freeform 19"/>
          <p:cNvSpPr/>
          <p:nvPr/>
        </p:nvSpPr>
        <p:spPr>
          <a:xfrm>
            <a:off x="301798" y="3499322"/>
            <a:ext cx="2324435" cy="1117211"/>
          </a:xfrm>
          <a:custGeom>
            <a:avLst/>
            <a:gdLst/>
            <a:ahLst/>
            <a:cxnLst/>
            <a:rect l="l" t="t" r="r" b="b"/>
            <a:pathLst>
              <a:path w="2324435" h="1117211">
                <a:moveTo>
                  <a:pt x="0" y="0"/>
                </a:moveTo>
                <a:lnTo>
                  <a:pt x="2324435" y="0"/>
                </a:lnTo>
                <a:lnTo>
                  <a:pt x="2324435" y="1117211"/>
                </a:lnTo>
                <a:lnTo>
                  <a:pt x="0" y="1117211"/>
                </a:lnTo>
                <a:lnTo>
                  <a:pt x="0" y="0"/>
                </a:lnTo>
                <a:close/>
              </a:path>
            </a:pathLst>
          </a:custGeom>
          <a:blipFill>
            <a:blip r:embed="rId4"/>
            <a:stretch>
              <a:fillRect/>
            </a:stretch>
          </a:blipFill>
        </p:spPr>
      </p:sp>
      <p:sp>
        <p:nvSpPr>
          <p:cNvPr id="20" name="Freeform 20"/>
          <p:cNvSpPr/>
          <p:nvPr/>
        </p:nvSpPr>
        <p:spPr>
          <a:xfrm>
            <a:off x="2731059" y="3479817"/>
            <a:ext cx="2480012" cy="1156222"/>
          </a:xfrm>
          <a:custGeom>
            <a:avLst/>
            <a:gdLst/>
            <a:ahLst/>
            <a:cxnLst/>
            <a:rect l="l" t="t" r="r" b="b"/>
            <a:pathLst>
              <a:path w="2480012" h="1156222">
                <a:moveTo>
                  <a:pt x="0" y="0"/>
                </a:moveTo>
                <a:lnTo>
                  <a:pt x="2480012" y="0"/>
                </a:lnTo>
                <a:lnTo>
                  <a:pt x="2480012" y="1156222"/>
                </a:lnTo>
                <a:lnTo>
                  <a:pt x="0" y="1156222"/>
                </a:lnTo>
                <a:lnTo>
                  <a:pt x="0" y="0"/>
                </a:lnTo>
                <a:close/>
              </a:path>
            </a:pathLst>
          </a:custGeom>
          <a:blipFill>
            <a:blip r:embed="rId5"/>
            <a:stretch>
              <a:fillRect/>
            </a:stretch>
          </a:blipFill>
        </p:spPr>
      </p:sp>
      <p:sp>
        <p:nvSpPr>
          <p:cNvPr id="21" name="Freeform 21"/>
          <p:cNvSpPr/>
          <p:nvPr/>
        </p:nvSpPr>
        <p:spPr>
          <a:xfrm>
            <a:off x="5322785" y="3462596"/>
            <a:ext cx="2454594" cy="1173443"/>
          </a:xfrm>
          <a:custGeom>
            <a:avLst/>
            <a:gdLst/>
            <a:ahLst/>
            <a:cxnLst/>
            <a:rect l="l" t="t" r="r" b="b"/>
            <a:pathLst>
              <a:path w="2454594" h="1173443">
                <a:moveTo>
                  <a:pt x="0" y="0"/>
                </a:moveTo>
                <a:lnTo>
                  <a:pt x="2454593" y="0"/>
                </a:lnTo>
                <a:lnTo>
                  <a:pt x="2454593" y="1173443"/>
                </a:lnTo>
                <a:lnTo>
                  <a:pt x="0" y="1173443"/>
                </a:lnTo>
                <a:lnTo>
                  <a:pt x="0" y="0"/>
                </a:lnTo>
                <a:close/>
              </a:path>
            </a:pathLst>
          </a:custGeom>
          <a:blipFill>
            <a:blip r:embed="rId6"/>
            <a:stretch>
              <a:fillRect/>
            </a:stretch>
          </a:blipFill>
        </p:spPr>
      </p:sp>
      <p:sp>
        <p:nvSpPr>
          <p:cNvPr id="22" name="TextBox 22"/>
          <p:cNvSpPr txBox="1"/>
          <p:nvPr/>
        </p:nvSpPr>
        <p:spPr>
          <a:xfrm>
            <a:off x="8770633" y="4229004"/>
            <a:ext cx="9161505" cy="2045335"/>
          </a:xfrm>
          <a:prstGeom prst="rect">
            <a:avLst/>
          </a:prstGeom>
        </p:spPr>
        <p:txBody>
          <a:bodyPr lIns="0" tIns="0" rIns="0" bIns="0" rtlCol="0" anchor="t">
            <a:spAutoFit/>
          </a:bodyPr>
          <a:lstStyle/>
          <a:p>
            <a:pPr marL="474981" lvl="1" indent="-237491" algn="l">
              <a:lnSpc>
                <a:spcPts val="3410"/>
              </a:lnSpc>
              <a:buFont typeface="Arial"/>
              <a:buChar char="•"/>
            </a:pPr>
            <a:r>
              <a:rPr lang="en-US" sz="2200">
                <a:solidFill>
                  <a:srgbClr val="F5E8DA"/>
                </a:solidFill>
                <a:latin typeface="Open Sans"/>
                <a:ea typeface="Open Sans"/>
                <a:cs typeface="Open Sans"/>
                <a:sym typeface="Open Sans"/>
              </a:rPr>
              <a:t>All three models had similar AUC values (~0.83), showing they are comparably good at distinguishing churn vs. non-churn.</a:t>
            </a:r>
          </a:p>
          <a:p>
            <a:pPr marL="431801" lvl="1" indent="-215900" algn="l">
              <a:lnSpc>
                <a:spcPts val="3100"/>
              </a:lnSpc>
              <a:buFont typeface="Arial"/>
              <a:buChar char="•"/>
            </a:pPr>
            <a:r>
              <a:rPr lang="en-US" sz="2000">
                <a:solidFill>
                  <a:srgbClr val="F5E8DA"/>
                </a:solidFill>
                <a:latin typeface="Open Sans"/>
                <a:ea typeface="Open Sans"/>
                <a:cs typeface="Open Sans"/>
                <a:sym typeface="Open Sans"/>
              </a:rPr>
              <a:t> Slight edge to Logistic Regression, which maintains a strong balance between TPR and FPR — important for customer churn use cases.</a:t>
            </a:r>
          </a:p>
          <a:p>
            <a:pPr marL="0" lvl="0" indent="0" algn="just">
              <a:lnSpc>
                <a:spcPts val="3410"/>
              </a:lnSpc>
            </a:pPr>
            <a:endParaRPr lang="en-US" sz="2000">
              <a:solidFill>
                <a:srgbClr val="F5E8DA"/>
              </a:solidFill>
              <a:latin typeface="Open Sans"/>
              <a:ea typeface="Open Sans"/>
              <a:cs typeface="Open Sans"/>
              <a:sym typeface="Open Sans"/>
            </a:endParaRPr>
          </a:p>
        </p:txBody>
      </p:sp>
      <p:sp>
        <p:nvSpPr>
          <p:cNvPr id="23" name="TextBox 23"/>
          <p:cNvSpPr txBox="1"/>
          <p:nvPr/>
        </p:nvSpPr>
        <p:spPr>
          <a:xfrm>
            <a:off x="8705369" y="6715753"/>
            <a:ext cx="9161505" cy="2330450"/>
          </a:xfrm>
          <a:prstGeom prst="rect">
            <a:avLst/>
          </a:prstGeom>
        </p:spPr>
        <p:txBody>
          <a:bodyPr lIns="0" tIns="0" rIns="0" bIns="0" rtlCol="0" anchor="t">
            <a:spAutoFit/>
          </a:bodyPr>
          <a:lstStyle/>
          <a:p>
            <a:pPr marL="431801" lvl="1" indent="-215900" algn="l">
              <a:lnSpc>
                <a:spcPts val="3100"/>
              </a:lnSpc>
              <a:buFont typeface="Arial"/>
              <a:buChar char="•"/>
            </a:pPr>
            <a:r>
              <a:rPr lang="en-US" sz="2000" b="1">
                <a:solidFill>
                  <a:srgbClr val="F5E8DA"/>
                </a:solidFill>
                <a:latin typeface="Open Sans Bold"/>
                <a:ea typeface="Open Sans Bold"/>
                <a:cs typeface="Open Sans Bold"/>
                <a:sym typeface="Open Sans Bold"/>
              </a:rPr>
              <a:t> Logistic Regression</a:t>
            </a:r>
            <a:r>
              <a:rPr lang="en-US" sz="2000">
                <a:solidFill>
                  <a:srgbClr val="F5E8DA"/>
                </a:solidFill>
                <a:latin typeface="Open Sans"/>
                <a:ea typeface="Open Sans"/>
                <a:cs typeface="Open Sans"/>
                <a:sym typeface="Open Sans"/>
              </a:rPr>
              <a:t> captured the most true churn cases (268) with fewer false negatives (103).</a:t>
            </a:r>
          </a:p>
          <a:p>
            <a:pPr marL="431801" lvl="1" indent="-215900" algn="l">
              <a:lnSpc>
                <a:spcPts val="3100"/>
              </a:lnSpc>
              <a:buFont typeface="Arial"/>
              <a:buChar char="•"/>
            </a:pPr>
            <a:r>
              <a:rPr lang="en-US" sz="2000" b="1">
                <a:solidFill>
                  <a:srgbClr val="F5E8DA"/>
                </a:solidFill>
                <a:latin typeface="Open Sans Bold"/>
                <a:ea typeface="Open Sans Bold"/>
                <a:cs typeface="Open Sans Bold"/>
                <a:sym typeface="Open Sans Bold"/>
              </a:rPr>
              <a:t> Random Forest</a:t>
            </a:r>
            <a:r>
              <a:rPr lang="en-US" sz="2000">
                <a:solidFill>
                  <a:srgbClr val="F5E8DA"/>
                </a:solidFill>
                <a:latin typeface="Open Sans"/>
                <a:ea typeface="Open Sans"/>
                <a:cs typeface="Open Sans"/>
                <a:sym typeface="Open Sans"/>
              </a:rPr>
              <a:t> and</a:t>
            </a:r>
            <a:r>
              <a:rPr lang="en-US" sz="2000" b="1">
                <a:solidFill>
                  <a:srgbClr val="F5E8DA"/>
                </a:solidFill>
                <a:latin typeface="Open Sans Bold"/>
                <a:ea typeface="Open Sans Bold"/>
                <a:cs typeface="Open Sans Bold"/>
                <a:sym typeface="Open Sans Bold"/>
              </a:rPr>
              <a:t> Gradient Boosting</a:t>
            </a:r>
            <a:r>
              <a:rPr lang="en-US" sz="2000">
                <a:solidFill>
                  <a:srgbClr val="F5E8DA"/>
                </a:solidFill>
                <a:latin typeface="Open Sans"/>
                <a:ea typeface="Open Sans"/>
                <a:cs typeface="Open Sans"/>
                <a:sym typeface="Open Sans"/>
              </a:rPr>
              <a:t> had higher false negatives, meaning they missed more churn cases.</a:t>
            </a:r>
          </a:p>
          <a:p>
            <a:pPr marL="431801" lvl="1" indent="-215900" algn="l">
              <a:lnSpc>
                <a:spcPts val="3100"/>
              </a:lnSpc>
              <a:buFont typeface="Arial"/>
              <a:buChar char="•"/>
            </a:pPr>
            <a:r>
              <a:rPr lang="en-US" sz="2000">
                <a:solidFill>
                  <a:srgbClr val="F5E8DA"/>
                </a:solidFill>
                <a:latin typeface="Open Sans"/>
                <a:ea typeface="Open Sans"/>
                <a:cs typeface="Open Sans"/>
                <a:sym typeface="Open Sans"/>
              </a:rPr>
              <a:t> For churn prediction, minimizing false negatives is key — Logistic Regression proved more effective here.</a:t>
            </a:r>
          </a:p>
        </p:txBody>
      </p:sp>
      <p:sp>
        <p:nvSpPr>
          <p:cNvPr id="24" name="TextBox 24"/>
          <p:cNvSpPr txBox="1"/>
          <p:nvPr/>
        </p:nvSpPr>
        <p:spPr>
          <a:xfrm>
            <a:off x="9172305" y="9036677"/>
            <a:ext cx="8464363" cy="1133475"/>
          </a:xfrm>
          <a:prstGeom prst="rect">
            <a:avLst/>
          </a:prstGeom>
        </p:spPr>
        <p:txBody>
          <a:bodyPr lIns="0" tIns="0" rIns="0" bIns="0" rtlCol="0" anchor="t">
            <a:spAutoFit/>
          </a:bodyPr>
          <a:lstStyle/>
          <a:p>
            <a:pPr algn="ctr">
              <a:lnSpc>
                <a:spcPts val="4617"/>
              </a:lnSpc>
              <a:spcBef>
                <a:spcPct val="0"/>
              </a:spcBef>
            </a:pPr>
            <a:r>
              <a:rPr lang="en-US" sz="2979" b="1">
                <a:solidFill>
                  <a:srgbClr val="F5E8DA"/>
                </a:solidFill>
                <a:latin typeface="Open Sans Bold"/>
                <a:ea typeface="Open Sans Bold"/>
                <a:cs typeface="Open Sans Bold"/>
                <a:sym typeface="Open Sans Bold"/>
              </a:rPr>
              <a:t>LOGISTIC REGRESSION LEADS CHURN PREDICTION.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1775</Words>
  <Application>Microsoft Office PowerPoint</Application>
  <PresentationFormat>Custom</PresentationFormat>
  <Paragraphs>156</Paragraphs>
  <Slides>12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vt:i4>
      </vt:variant>
    </vt:vector>
  </HeadingPairs>
  <TitlesOfParts>
    <vt:vector size="27" baseType="lpstr">
      <vt:lpstr>Open Sans Medium Italics</vt:lpstr>
      <vt:lpstr>Inter Ultra-Bold</vt:lpstr>
      <vt:lpstr>Inter Bold</vt:lpstr>
      <vt:lpstr>Open Sans Semi-Bold</vt:lpstr>
      <vt:lpstr>Aileron Bold</vt:lpstr>
      <vt:lpstr>Aileron</vt:lpstr>
      <vt:lpstr>Monument Bold</vt:lpstr>
      <vt:lpstr>Open Sans Medium</vt:lpstr>
      <vt:lpstr>Open Sans Bold</vt:lpstr>
      <vt:lpstr>Inter</vt:lpstr>
      <vt:lpstr>Montserrat Bold</vt:lpstr>
      <vt:lpstr>Open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Green Simple and Professional Business Pitch Deck Presentation</dc:title>
  <cp:lastModifiedBy>Chetna Manchanda</cp:lastModifiedBy>
  <cp:revision>4</cp:revision>
  <dcterms:created xsi:type="dcterms:W3CDTF">2006-08-16T00:00:00Z</dcterms:created>
  <dcterms:modified xsi:type="dcterms:W3CDTF">2025-04-15T01:23:23Z</dcterms:modified>
  <dc:identifier>DAGkSsk_tGw</dc:identifier>
</cp:coreProperties>
</file>